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76" r:id="rId3"/>
    <p:sldId id="388" r:id="rId4"/>
    <p:sldId id="368" r:id="rId5"/>
    <p:sldId id="369" r:id="rId6"/>
    <p:sldId id="371" r:id="rId7"/>
    <p:sldId id="391" r:id="rId8"/>
    <p:sldId id="370" r:id="rId9"/>
    <p:sldId id="419" r:id="rId10"/>
    <p:sldId id="426" r:id="rId11"/>
    <p:sldId id="427" r:id="rId12"/>
    <p:sldId id="428" r:id="rId13"/>
    <p:sldId id="429" r:id="rId14"/>
    <p:sldId id="431" r:id="rId15"/>
    <p:sldId id="372" r:id="rId16"/>
    <p:sldId id="373" r:id="rId17"/>
    <p:sldId id="401" r:id="rId18"/>
    <p:sldId id="402" r:id="rId19"/>
    <p:sldId id="414" r:id="rId20"/>
    <p:sldId id="404" r:id="rId21"/>
    <p:sldId id="423" r:id="rId22"/>
    <p:sldId id="403" r:id="rId23"/>
    <p:sldId id="422" r:id="rId24"/>
    <p:sldId id="374" r:id="rId25"/>
    <p:sldId id="406" r:id="rId26"/>
    <p:sldId id="407" r:id="rId27"/>
    <p:sldId id="430" r:id="rId28"/>
    <p:sldId id="396" r:id="rId29"/>
    <p:sldId id="400" r:id="rId30"/>
    <p:sldId id="397" r:id="rId31"/>
    <p:sldId id="417" r:id="rId32"/>
    <p:sldId id="415" r:id="rId33"/>
    <p:sldId id="383" r:id="rId34"/>
    <p:sldId id="382" r:id="rId35"/>
    <p:sldId id="381" r:id="rId36"/>
    <p:sldId id="395" r:id="rId37"/>
    <p:sldId id="409" r:id="rId38"/>
    <p:sldId id="270" r:id="rId39"/>
  </p:sldIdLst>
  <p:sldSz cx="9144000" cy="5143500" type="screen16x9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FF"/>
    <a:srgbClr val="0099FF"/>
    <a:srgbClr val="28B2CE"/>
    <a:srgbClr val="2FC9FF"/>
    <a:srgbClr val="CCCCFF"/>
    <a:srgbClr val="FF5050"/>
    <a:srgbClr val="99CC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4660"/>
  </p:normalViewPr>
  <p:slideViewPr>
    <p:cSldViewPr>
      <p:cViewPr varScale="1">
        <p:scale>
          <a:sx n="145" d="100"/>
          <a:sy n="145" d="100"/>
        </p:scale>
        <p:origin x="53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649597221637737E-2"/>
          <c:y val="7.11353418882998E-2"/>
          <c:w val="0.64747043178854369"/>
          <c:h val="0.928864658111700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40000"/>
                  <a:lumOff val="60000"/>
                  <a:alpha val="91000"/>
                </a:schemeClr>
              </a:solidFill>
              <a:ln w="9525"/>
              <a:effectLst>
                <a:outerShdw blurRad="50800" dist="50800" dir="5400000" algn="ctr" rotWithShape="0">
                  <a:schemeClr val="accent1">
                    <a:lumMod val="60000"/>
                    <a:lumOff val="40000"/>
                  </a:schemeClr>
                </a:outerShdw>
              </a:effectLst>
            </c:spPr>
          </c:dPt>
          <c:dPt>
            <c:idx val="1"/>
            <c:bubble3D val="0"/>
            <c:spPr>
              <a:solidFill>
                <a:srgbClr val="FFFF00">
                  <a:alpha val="54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  <a:alpha val="63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92D050">
                  <a:alpha val="71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fld id="{D27FB06A-769C-419D-9C1D-BF07D5724663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70696CD-0CE4-4162-9C50-B2825C742CA5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90D7725-AF85-4D57-9857-730B8C44D5DF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7979262-2592-4926-AE5A-27F85C288C8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ч. 3 ст. 14.1</c:v>
                </c:pt>
                <c:pt idx="1">
                  <c:v>ч.2 ст. 13.21</c:v>
                </c:pt>
                <c:pt idx="2">
                  <c:v>ст. 13.22</c:v>
                </c:pt>
                <c:pt idx="3">
                  <c:v>ст. 13.23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0.54</c:v>
                </c:pt>
                <c:pt idx="1">
                  <c:v>0.28000000000000003</c:v>
                </c:pt>
                <c:pt idx="2">
                  <c:v>0.06</c:v>
                </c:pt>
                <c:pt idx="3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959327174453123"/>
          <c:y val="0.27903311323832253"/>
          <c:w val="0.29415580692134491"/>
          <c:h val="0.3828969578543621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 baseline="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649486008286694E-2"/>
          <c:y val="6.4150260474743606E-2"/>
          <c:w val="0.65125199456832705"/>
          <c:h val="0.935849739525256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  <a:alpha val="89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>
                  <a:alpha val="54000"/>
                </a:srgb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  <a:alpha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92D050">
                  <a:alpha val="80000"/>
                </a:srgbClr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fld id="{3D269D9B-422A-4250-96B7-D93394D436C7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4866E6D-A516-44C1-B4E5-B88E0CD995F6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9D900EB-1565-4DC9-8FE8-08671DB91E2F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81B653D-763B-4F8C-8717-B7BDDD7F7140}" type="VALUE">
                      <a:rPr lang="en-US" b="1" dirty="0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ч. 3 ст. 14.1</c:v>
                </c:pt>
                <c:pt idx="1">
                  <c:v>ч.2 ст. 13.21</c:v>
                </c:pt>
                <c:pt idx="2">
                  <c:v>ст. 13.22</c:v>
                </c:pt>
                <c:pt idx="3">
                  <c:v>ст. 13.23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0.63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898312272840835"/>
          <c:y val="0.229542936702059"/>
          <c:w val="0.29142179478913988"/>
          <c:h val="0.4574883081146397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 baseline="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Передачи </c:v>
                </c:pt>
                <c:pt idx="1">
                  <c:v>Реклама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Передачи </c:v>
                </c:pt>
                <c:pt idx="1">
                  <c:v>Реклама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269640"/>
        <c:axId val="386266112"/>
      </c:barChart>
      <c:catAx>
        <c:axId val="386269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6266112"/>
        <c:crosses val="autoZero"/>
        <c:auto val="1"/>
        <c:lblAlgn val="ctr"/>
        <c:lblOffset val="100"/>
        <c:noMultiLvlLbl val="0"/>
      </c:catAx>
      <c:valAx>
        <c:axId val="38626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6269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altLang="ru-RU" sz="14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ч. 3 ст. 12 Федерального закона «Об обязательном экземпляре документов»</a:t>
          </a:r>
          <a:endParaRPr lang="ru-RU" sz="1400" b="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Закона РФ от 27.12.1991 N 2124-1 «О средствах массовой информации»</a:t>
          </a:r>
          <a:endParaRPr lang="ru-RU" sz="1400" b="0" dirty="0"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Федерального закона от 13.03.2006 № 38-ФЗ «О рекламе»</a:t>
          </a:r>
          <a:endParaRPr lang="ru-RU" sz="16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Федерального закона от 29.12.2010 № 436-ФЗ «О защите детей от информации, причиняющей вред их здоровью и развитию»</a:t>
          </a:r>
          <a:endParaRPr lang="ru-RU" sz="14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b="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Федерального закона от 23.02.2013 № 15-ФЗ «Об охране здоровья граждан от воздействия окружающего дыма и последствий потребления табака»</a:t>
          </a:r>
          <a:endParaRPr lang="ru-RU" sz="1400" b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Федерального закона </a:t>
          </a:r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25.07.2002 N 114-ФЗ </a:t>
          </a:r>
          <a:r>
            <a:rPr lang="ru-RU" sz="14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«О противодействии экстремистской деятельности»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Федеральных законов РФ от 19.05.1995 № 80 «Об увековечении Победы советского народа в Великой Отечественной Войне 1941-1945 годов», от 14.01.1993 № 4292-1 «Об увековечении памяти погибших при защите отечества», «Дни памяти и скорби»</a:t>
          </a:r>
          <a:endParaRPr lang="ru-RU" sz="13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531" custLinFactNeighborY="16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20D544-D6E8-4E79-8D75-C8C96AAC9EB2}" type="presOf" srcId="{EDF94C0B-6A0C-452B-A0E6-DECEF59DDEED}" destId="{50198F71-1C49-4947-855E-030F5D3B5C9A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76FC2912-86D0-4197-B111-6B78E183E138}" type="presOf" srcId="{24F5F3FD-5D6B-4F74-AFA7-F5562CE3335C}" destId="{C00C8259-E637-4ACE-9227-806B7DA1482E}" srcOrd="0" destOrd="0" presId="urn:microsoft.com/office/officeart/2005/8/layout/chevron2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FC904711-F96F-47B8-810B-D7D52F577DE0}" type="presOf" srcId="{DC81ADF3-F69F-40A5-9994-1F61544B21FE}" destId="{C3E00CA8-54B6-4563-80F5-EAC9771EEFEC}" srcOrd="0" destOrd="0" presId="urn:microsoft.com/office/officeart/2005/8/layout/chevron2"/>
    <dgm:cxn modelId="{EC760257-3F91-4113-B450-707FC11B8F6F}" type="presOf" srcId="{9D5992A0-9654-47ED-9D7B-AF0B637AB6B5}" destId="{541A0BF4-386C-42AE-ABDB-09E059477EFB}" srcOrd="0" destOrd="0" presId="urn:microsoft.com/office/officeart/2005/8/layout/chevron2"/>
    <dgm:cxn modelId="{CDBD27DF-3B1B-481D-BD6B-8B96BF8A2280}" type="presOf" srcId="{2A8CA288-4C9D-4B77-BA3D-3821D23FF163}" destId="{1B13C1E7-4CDD-499C-9A3F-C3A46D29226B}" srcOrd="0" destOrd="0" presId="urn:microsoft.com/office/officeart/2005/8/layout/chevron2"/>
    <dgm:cxn modelId="{739AAAC8-B991-4184-957F-D54EB9D87811}" type="presOf" srcId="{16707431-F6E1-451C-A003-7CF1E8DADDC1}" destId="{6547B879-EE68-4014-B1C3-5BD94E9409B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19FA8461-7D4A-48AF-A02C-8AF74A5EDACD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19FA4531-9705-45EE-A19A-D4FC0EE02D0E}" type="presOf" srcId="{81848AC4-5F7F-4144-B5E8-CBF39F0A092E}" destId="{5143792E-31E3-4D33-AEED-211173ED5E55}" srcOrd="0" destOrd="0" presId="urn:microsoft.com/office/officeart/2005/8/layout/chevron2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9B743B5F-6D1A-4827-8270-4F55B96ED9EB}" type="presOf" srcId="{C2AFBEFD-C0F9-4B2E-A42F-25A9ED11B628}" destId="{B7612FB9-3A36-4BC9-95E0-423200AB9381}" srcOrd="0" destOrd="0" presId="urn:microsoft.com/office/officeart/2005/8/layout/chevron2"/>
    <dgm:cxn modelId="{8BEA9BEA-BFC2-4069-A2AC-9F524B3264E9}" type="presOf" srcId="{549A074C-26BF-4894-8525-B85043A56B51}" destId="{15ABE7B8-55E6-4DA8-A460-9057386043BC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DBDA3144-AC4C-4171-A9EA-1C4649C80603}" type="presOf" srcId="{5382CB8F-77E7-4458-B707-C55ED7EA607F}" destId="{54E5D987-3156-4B96-B541-6C6BE42B49ED}" srcOrd="0" destOrd="0" presId="urn:microsoft.com/office/officeart/2005/8/layout/chevron2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0DA6BB87-4697-4E69-B14A-016F1427242A}" type="presOf" srcId="{D75753AF-8D4B-41FE-AEFF-1D66865F98B5}" destId="{3450E231-A0E3-450E-8415-0FAC13ED1C12}" srcOrd="0" destOrd="0" presId="urn:microsoft.com/office/officeart/2005/8/layout/chevron2"/>
    <dgm:cxn modelId="{CDC6C2F9-5B58-461C-B39D-FBA9DD03DB0B}" type="presOf" srcId="{2BB6D781-1AE2-4AF6-918A-F2686B344325}" destId="{35862446-6A4D-4F9A-B375-2838520273BE}" srcOrd="0" destOrd="0" presId="urn:microsoft.com/office/officeart/2005/8/layout/chevron2"/>
    <dgm:cxn modelId="{0AE9A1EB-C6E4-4400-B90A-CAB8ECDAE996}" type="presOf" srcId="{1946D900-678B-4D54-9614-FF3FC76EDA25}" destId="{23970DA8-2F4E-43DD-96D4-860FAC2FBE80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8717AB07-CC05-4947-91D6-25FB971E338E}" type="presOf" srcId="{2EDA4832-6DCE-48CF-94F4-4F3CA983A2DF}" destId="{67C52772-9E83-4BF9-B2FF-DFD9FB608A8A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500EFA54-A650-42BE-A3F2-C0CE1145E7F7}" type="presParOf" srcId="{54E5D987-3156-4B96-B541-6C6BE42B49ED}" destId="{783CCFB4-1E1B-4B87-BFE8-BF1895D567CD}" srcOrd="0" destOrd="0" presId="urn:microsoft.com/office/officeart/2005/8/layout/chevron2"/>
    <dgm:cxn modelId="{20BD4DCD-0D5D-4EB1-B642-D3DB0EFBA010}" type="presParOf" srcId="{783CCFB4-1E1B-4B87-BFE8-BF1895D567CD}" destId="{B7612FB9-3A36-4BC9-95E0-423200AB9381}" srcOrd="0" destOrd="0" presId="urn:microsoft.com/office/officeart/2005/8/layout/chevron2"/>
    <dgm:cxn modelId="{980F0DD5-5FC6-41D9-BB54-BAE6FB237B17}" type="presParOf" srcId="{783CCFB4-1E1B-4B87-BFE8-BF1895D567CD}" destId="{5143792E-31E3-4D33-AEED-211173ED5E55}" srcOrd="1" destOrd="0" presId="urn:microsoft.com/office/officeart/2005/8/layout/chevron2"/>
    <dgm:cxn modelId="{31F069A6-45A3-4D79-82FA-A5752941D600}" type="presParOf" srcId="{54E5D987-3156-4B96-B541-6C6BE42B49ED}" destId="{C4DFD54B-4838-4C17-8A47-C4FC50D9A168}" srcOrd="1" destOrd="0" presId="urn:microsoft.com/office/officeart/2005/8/layout/chevron2"/>
    <dgm:cxn modelId="{42004BDC-FA1D-4780-ACC6-AE8D37264CAC}" type="presParOf" srcId="{54E5D987-3156-4B96-B541-6C6BE42B49ED}" destId="{EDB22828-E771-4E6A-AFAE-965A2E197D60}" srcOrd="2" destOrd="0" presId="urn:microsoft.com/office/officeart/2005/8/layout/chevron2"/>
    <dgm:cxn modelId="{28350C28-40A9-4631-90A0-4795B1D514AE}" type="presParOf" srcId="{EDB22828-E771-4E6A-AFAE-965A2E197D60}" destId="{15ABE7B8-55E6-4DA8-A460-9057386043BC}" srcOrd="0" destOrd="0" presId="urn:microsoft.com/office/officeart/2005/8/layout/chevron2"/>
    <dgm:cxn modelId="{1377DD56-D3FB-4127-90F7-C0D50F666540}" type="presParOf" srcId="{EDB22828-E771-4E6A-AFAE-965A2E197D60}" destId="{F4D931C6-ED26-4338-9733-47F3878BC464}" srcOrd="1" destOrd="0" presId="urn:microsoft.com/office/officeart/2005/8/layout/chevron2"/>
    <dgm:cxn modelId="{FA2A0FC0-1BF0-4D56-8BAA-88FA9C78BB88}" type="presParOf" srcId="{54E5D987-3156-4B96-B541-6C6BE42B49ED}" destId="{FF36BDA3-78A0-4A97-8DB4-5CF76D4F44F5}" srcOrd="3" destOrd="0" presId="urn:microsoft.com/office/officeart/2005/8/layout/chevron2"/>
    <dgm:cxn modelId="{0F9F0C82-EF75-4185-8B9F-3C4C7D802B35}" type="presParOf" srcId="{54E5D987-3156-4B96-B541-6C6BE42B49ED}" destId="{30F994CF-10FA-4A0B-B20E-B532269DBE9D}" srcOrd="4" destOrd="0" presId="urn:microsoft.com/office/officeart/2005/8/layout/chevron2"/>
    <dgm:cxn modelId="{016B3F8E-DFCA-474D-86F4-88FAA1BE5E8A}" type="presParOf" srcId="{30F994CF-10FA-4A0B-B20E-B532269DBE9D}" destId="{C3E00CA8-54B6-4563-80F5-EAC9771EEFEC}" srcOrd="0" destOrd="0" presId="urn:microsoft.com/office/officeart/2005/8/layout/chevron2"/>
    <dgm:cxn modelId="{CD8898C5-230A-40BB-B453-30BBC06AA89F}" type="presParOf" srcId="{30F994CF-10FA-4A0B-B20E-B532269DBE9D}" destId="{35862446-6A4D-4F9A-B375-2838520273BE}" srcOrd="1" destOrd="0" presId="urn:microsoft.com/office/officeart/2005/8/layout/chevron2"/>
    <dgm:cxn modelId="{D35833FC-5A9B-422D-8A4C-9D46DEC50E24}" type="presParOf" srcId="{54E5D987-3156-4B96-B541-6C6BE42B49ED}" destId="{3B87157E-9FDE-46DB-B539-B45361C1C2A4}" srcOrd="5" destOrd="0" presId="urn:microsoft.com/office/officeart/2005/8/layout/chevron2"/>
    <dgm:cxn modelId="{5EE9239B-472B-4631-BF7C-A80849AD3FDE}" type="presParOf" srcId="{54E5D987-3156-4B96-B541-6C6BE42B49ED}" destId="{D0FAEE10-8A45-44FE-A0A1-0AACCB8D8CB8}" srcOrd="6" destOrd="0" presId="urn:microsoft.com/office/officeart/2005/8/layout/chevron2"/>
    <dgm:cxn modelId="{7C27A6F2-A621-41A7-9EB7-18AC22E2EDED}" type="presParOf" srcId="{D0FAEE10-8A45-44FE-A0A1-0AACCB8D8CB8}" destId="{6547B879-EE68-4014-B1C3-5BD94E9409BB}" srcOrd="0" destOrd="0" presId="urn:microsoft.com/office/officeart/2005/8/layout/chevron2"/>
    <dgm:cxn modelId="{915049E3-3BD0-4E9E-9A67-8A34BED751FA}" type="presParOf" srcId="{D0FAEE10-8A45-44FE-A0A1-0AACCB8D8CB8}" destId="{1B13C1E7-4CDD-499C-9A3F-C3A46D29226B}" srcOrd="1" destOrd="0" presId="urn:microsoft.com/office/officeart/2005/8/layout/chevron2"/>
    <dgm:cxn modelId="{59AEB1E5-FE1A-4D67-B72E-EA93A176A046}" type="presParOf" srcId="{54E5D987-3156-4B96-B541-6C6BE42B49ED}" destId="{F992D2F3-EDC9-43E0-8A2A-9E6342A4B03B}" srcOrd="7" destOrd="0" presId="urn:microsoft.com/office/officeart/2005/8/layout/chevron2"/>
    <dgm:cxn modelId="{D5D40878-6957-4D97-9042-9575EF6C8752}" type="presParOf" srcId="{54E5D987-3156-4B96-B541-6C6BE42B49ED}" destId="{5EEBC74D-E301-4909-96A4-CA505C431699}" srcOrd="8" destOrd="0" presId="urn:microsoft.com/office/officeart/2005/8/layout/chevron2"/>
    <dgm:cxn modelId="{6C2F1CC5-B490-4D8C-A572-7D613D18D6D8}" type="presParOf" srcId="{5EEBC74D-E301-4909-96A4-CA505C431699}" destId="{67C52772-9E83-4BF9-B2FF-DFD9FB608A8A}" srcOrd="0" destOrd="0" presId="urn:microsoft.com/office/officeart/2005/8/layout/chevron2"/>
    <dgm:cxn modelId="{C0910EDF-8970-4674-B7F5-58FEF0339AA1}" type="presParOf" srcId="{5EEBC74D-E301-4909-96A4-CA505C431699}" destId="{541A0BF4-386C-42AE-ABDB-09E059477EFB}" srcOrd="1" destOrd="0" presId="urn:microsoft.com/office/officeart/2005/8/layout/chevron2"/>
    <dgm:cxn modelId="{DFA4F113-6E0D-4867-BA5B-D2126F1BD0DF}" type="presParOf" srcId="{54E5D987-3156-4B96-B541-6C6BE42B49ED}" destId="{F946BF8C-8046-496A-83F3-02B7EB165F87}" srcOrd="9" destOrd="0" presId="urn:microsoft.com/office/officeart/2005/8/layout/chevron2"/>
    <dgm:cxn modelId="{10A1C459-7F29-4810-BB33-5D4E2379904C}" type="presParOf" srcId="{54E5D987-3156-4B96-B541-6C6BE42B49ED}" destId="{59F180B8-A442-47D6-B291-9466367480A5}" srcOrd="10" destOrd="0" presId="urn:microsoft.com/office/officeart/2005/8/layout/chevron2"/>
    <dgm:cxn modelId="{56070A63-BE18-4ECB-8EF9-EC7187D346B7}" type="presParOf" srcId="{59F180B8-A442-47D6-B291-9466367480A5}" destId="{3450E231-A0E3-450E-8415-0FAC13ED1C12}" srcOrd="0" destOrd="0" presId="urn:microsoft.com/office/officeart/2005/8/layout/chevron2"/>
    <dgm:cxn modelId="{96DF308F-7C40-4B1A-9816-ABE8EDD47E3B}" type="presParOf" srcId="{59F180B8-A442-47D6-B291-9466367480A5}" destId="{C00C8259-E637-4ACE-9227-806B7DA1482E}" srcOrd="1" destOrd="0" presId="urn:microsoft.com/office/officeart/2005/8/layout/chevron2"/>
    <dgm:cxn modelId="{A8BDD716-3550-41FF-91EF-6C455369B436}" type="presParOf" srcId="{54E5D987-3156-4B96-B541-6C6BE42B49ED}" destId="{2BCBD29F-CE1B-444A-A865-D9DB134D0043}" srcOrd="11" destOrd="0" presId="urn:microsoft.com/office/officeart/2005/8/layout/chevron2"/>
    <dgm:cxn modelId="{388C9936-3497-4F30-975E-2B1E12FA256B}" type="presParOf" srcId="{54E5D987-3156-4B96-B541-6C6BE42B49ED}" destId="{53512145-1C32-4213-9D5B-ABFA69A4BE40}" srcOrd="12" destOrd="0" presId="urn:microsoft.com/office/officeart/2005/8/layout/chevron2"/>
    <dgm:cxn modelId="{AEF6BF02-831A-4D9B-B15E-5403CB3711E3}" type="presParOf" srcId="{53512145-1C32-4213-9D5B-ABFA69A4BE40}" destId="{50198F71-1C49-4947-855E-030F5D3B5C9A}" srcOrd="0" destOrd="0" presId="urn:microsoft.com/office/officeart/2005/8/layout/chevron2"/>
    <dgm:cxn modelId="{900E2471-FF83-466D-BB92-1C7307226C0E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6D6DB-D93B-4BA4-A6FB-4AD57A965CD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426AA1-27E0-42BF-BAE7-5317F219F680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Собственные выходные данные</a:t>
          </a:r>
          <a:endParaRPr lang="ru-RU" sz="1000" b="1" dirty="0">
            <a:solidFill>
              <a:schemeClr val="tx1"/>
            </a:solidFill>
          </a:endParaRPr>
        </a:p>
      </dgm:t>
    </dgm:pt>
    <dgm:pt modelId="{3D332310-B978-482B-AB75-923C328DD89D}" type="parTrans" cxnId="{07A9FBA3-5C74-4846-AFC9-CEDD4A294EB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AE52F06-AFE5-4B10-9E99-2418981BBE0D}" type="sibTrans" cxnId="{07A9FBA3-5C74-4846-AFC9-CEDD4A294EBC}">
      <dgm:prSet custT="1"/>
      <dgm:spPr>
        <a:ln w="12700"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A94A45F0-F87D-4F73-B5AD-59E44F287C10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Собственный контент</a:t>
          </a:r>
          <a:endParaRPr lang="ru-RU" sz="1000" b="1" dirty="0">
            <a:solidFill>
              <a:schemeClr val="tx1"/>
            </a:solidFill>
          </a:endParaRPr>
        </a:p>
      </dgm:t>
    </dgm:pt>
    <dgm:pt modelId="{0BFCC028-59D2-450F-B870-B27FA1BCD549}" type="parTrans" cxnId="{7957F1F6-1ADB-42AC-83FB-AF778305363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96C0BA6-B7BD-4452-B85B-FCEA29FC2866}" type="sibTrans" cxnId="{7957F1F6-1ADB-42AC-83FB-AF778305363F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7832569F-EE9B-418C-8362-EFB0F8C6BD3F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rgbClr val="FF0000"/>
              </a:solidFill>
            </a:rPr>
            <a:t>Выходные данные сетевого партнера</a:t>
          </a:r>
          <a:endParaRPr lang="ru-RU" sz="1000" b="1" dirty="0">
            <a:solidFill>
              <a:srgbClr val="FF0000"/>
            </a:solidFill>
          </a:endParaRPr>
        </a:p>
      </dgm:t>
    </dgm:pt>
    <dgm:pt modelId="{8C9A62AA-2E39-48BC-A3A3-DC83AC0593B4}" type="parTrans" cxnId="{A15B180E-289D-4AB8-BAB1-4ECA27F8999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88D6DC1-64AF-4A1C-9515-5003539BAA09}" type="sibTrans" cxnId="{A15B180E-289D-4AB8-BAB1-4ECA27F8999A}">
      <dgm:prSet custT="1"/>
      <dgm:spPr>
        <a:solidFill>
          <a:schemeClr val="accent2">
            <a:lumMod val="40000"/>
            <a:lumOff val="60000"/>
          </a:schemeClr>
        </a:solidFill>
        <a:ln w="12700"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25D2B449-90B6-4D2D-B2A8-DA6D8906D87C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Собственные выходные данные</a:t>
          </a:r>
          <a:endParaRPr lang="ru-RU" sz="1000" b="1" dirty="0">
            <a:solidFill>
              <a:schemeClr val="tx1"/>
            </a:solidFill>
          </a:endParaRPr>
        </a:p>
      </dgm:t>
    </dgm:pt>
    <dgm:pt modelId="{95BF4923-9B2E-4998-8A10-B267C554B01B}" type="parTrans" cxnId="{82845868-BB9A-4A1E-A9D2-1CD8C4784AF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5DBE692-8168-4EFA-8F0C-9AB233F9F4A9}" type="sibTrans" cxnId="{82845868-BB9A-4A1E-A9D2-1CD8C4784AF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80C1488-565F-49D2-A56D-AADCD2EEF498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000" b="1" dirty="0" smtClean="0">
              <a:solidFill>
                <a:srgbClr val="FF0000"/>
              </a:solidFill>
            </a:rPr>
            <a:t>Контент сетевого партнера</a:t>
          </a:r>
          <a:endParaRPr lang="ru-RU" sz="1000" b="1" dirty="0">
            <a:solidFill>
              <a:srgbClr val="FF0000"/>
            </a:solidFill>
          </a:endParaRPr>
        </a:p>
      </dgm:t>
    </dgm:pt>
    <dgm:pt modelId="{2C6B03FD-F66D-494D-B924-5E08693CA19A}" type="parTrans" cxnId="{C7FCC515-61D2-4A86-9C52-F7F0B9E5DD30}">
      <dgm:prSet/>
      <dgm:spPr/>
      <dgm:t>
        <a:bodyPr/>
        <a:lstStyle/>
        <a:p>
          <a:endParaRPr lang="ru-RU" sz="2000"/>
        </a:p>
      </dgm:t>
    </dgm:pt>
    <dgm:pt modelId="{9BFF985A-2106-4095-BBAD-F45FFFB759EC}" type="sibTrans" cxnId="{C7FCC515-61D2-4A86-9C52-F7F0B9E5DD30}">
      <dgm:prSet custT="1"/>
      <dgm:spPr>
        <a:solidFill>
          <a:schemeClr val="accent1">
            <a:lumMod val="60000"/>
            <a:lumOff val="40000"/>
          </a:schemeClr>
        </a:solidFill>
        <a:ln w="12700">
          <a:solidFill>
            <a:srgbClr val="002060"/>
          </a:solidFill>
        </a:ln>
      </dgm:spPr>
      <dgm:t>
        <a:bodyPr/>
        <a:lstStyle/>
        <a:p>
          <a:endParaRPr lang="ru-RU" sz="1050"/>
        </a:p>
      </dgm:t>
    </dgm:pt>
    <dgm:pt modelId="{C69AE710-A9FF-48CD-A403-84105EA8377B}" type="pres">
      <dgm:prSet presAssocID="{4B76D6DB-D93B-4BA4-A6FB-4AD57A965CDF}" presName="Name0" presStyleCnt="0">
        <dgm:presLayoutVars>
          <dgm:dir/>
          <dgm:resizeHandles val="exact"/>
        </dgm:presLayoutVars>
      </dgm:prSet>
      <dgm:spPr/>
    </dgm:pt>
    <dgm:pt modelId="{2C0120B4-AC73-4FB1-809E-2AD359D1A67A}" type="pres">
      <dgm:prSet presAssocID="{3B426AA1-27E0-42BF-BAE7-5317F219F6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693C1-B905-4E69-9836-6A5C690950DD}" type="pres">
      <dgm:prSet presAssocID="{3AE52F06-AFE5-4B10-9E99-2418981BBE0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362244E-D734-4B49-975A-F27AA5F21ABB}" type="pres">
      <dgm:prSet presAssocID="{3AE52F06-AFE5-4B10-9E99-2418981BBE0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C15DB7E-8D8C-448E-B4A4-F7A959D244C5}" type="pres">
      <dgm:prSet presAssocID="{A94A45F0-F87D-4F73-B5AD-59E44F287C1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366CF-FBBA-4B26-8CD2-6B5D2FD78DFE}" type="pres">
      <dgm:prSet presAssocID="{496C0BA6-B7BD-4452-B85B-FCEA29FC286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FF36353-79B7-4E0A-A7FB-B8C93E2DA09D}" type="pres">
      <dgm:prSet presAssocID="{496C0BA6-B7BD-4452-B85B-FCEA29FC2866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EE2E571-278B-4098-90DA-E14861469C67}" type="pres">
      <dgm:prSet presAssocID="{7832569F-EE9B-418C-8362-EFB0F8C6BD3F}" presName="node" presStyleLbl="node1" presStyleIdx="2" presStyleCnt="5" custScaleX="109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51214-C3C1-4568-BFE5-999E40348CF8}" type="pres">
      <dgm:prSet presAssocID="{F88D6DC1-64AF-4A1C-9515-5003539BAA09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B39CDB6-4850-4262-BC3D-C3D8F894F817}" type="pres">
      <dgm:prSet presAssocID="{F88D6DC1-64AF-4A1C-9515-5003539BAA09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2482832-66BE-4389-9B05-3936D36FF41A}" type="pres">
      <dgm:prSet presAssocID="{A80C1488-565F-49D2-A56D-AADCD2EEF4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D46EA-7A5C-453A-92DF-7E85C09141C8}" type="pres">
      <dgm:prSet presAssocID="{9BFF985A-2106-4095-BBAD-F45FFFB759EC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4CC1791-9E00-467F-BEA3-0F3882E50413}" type="pres">
      <dgm:prSet presAssocID="{9BFF985A-2106-4095-BBAD-F45FFFB759EC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7AC1612-C9A0-4C85-BF67-32E0132B06D6}" type="pres">
      <dgm:prSet presAssocID="{25D2B449-90B6-4D2D-B2A8-DA6D8906D87C}" presName="node" presStyleLbl="node1" presStyleIdx="4" presStyleCnt="5" custLinFactNeighborX="1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E5075C-DAD0-4929-B8E9-FC34B69EB7DE}" type="presOf" srcId="{496C0BA6-B7BD-4452-B85B-FCEA29FC2866}" destId="{2FB366CF-FBBA-4B26-8CD2-6B5D2FD78DFE}" srcOrd="0" destOrd="0" presId="urn:microsoft.com/office/officeart/2005/8/layout/process1"/>
    <dgm:cxn modelId="{C9A5D224-2BBB-4C75-9AB4-47CECB0A6869}" type="presOf" srcId="{A80C1488-565F-49D2-A56D-AADCD2EEF498}" destId="{42482832-66BE-4389-9B05-3936D36FF41A}" srcOrd="0" destOrd="0" presId="urn:microsoft.com/office/officeart/2005/8/layout/process1"/>
    <dgm:cxn modelId="{7957F1F6-1ADB-42AC-83FB-AF778305363F}" srcId="{4B76D6DB-D93B-4BA4-A6FB-4AD57A965CDF}" destId="{A94A45F0-F87D-4F73-B5AD-59E44F287C10}" srcOrd="1" destOrd="0" parTransId="{0BFCC028-59D2-450F-B870-B27FA1BCD549}" sibTransId="{496C0BA6-B7BD-4452-B85B-FCEA29FC2866}"/>
    <dgm:cxn modelId="{4860F1A9-D732-49B0-8513-FC1B3BA9F8EA}" type="presOf" srcId="{9BFF985A-2106-4095-BBAD-F45FFFB759EC}" destId="{536D46EA-7A5C-453A-92DF-7E85C09141C8}" srcOrd="0" destOrd="0" presId="urn:microsoft.com/office/officeart/2005/8/layout/process1"/>
    <dgm:cxn modelId="{C73E270F-DBAC-4A65-8DFF-4E8C1A43E8AE}" type="presOf" srcId="{3B426AA1-27E0-42BF-BAE7-5317F219F680}" destId="{2C0120B4-AC73-4FB1-809E-2AD359D1A67A}" srcOrd="0" destOrd="0" presId="urn:microsoft.com/office/officeart/2005/8/layout/process1"/>
    <dgm:cxn modelId="{49D0C3C8-03AB-4BBA-8BF9-280C1F4B36BC}" type="presOf" srcId="{F88D6DC1-64AF-4A1C-9515-5003539BAA09}" destId="{0B39CDB6-4850-4262-BC3D-C3D8F894F817}" srcOrd="1" destOrd="0" presId="urn:microsoft.com/office/officeart/2005/8/layout/process1"/>
    <dgm:cxn modelId="{82845868-BB9A-4A1E-A9D2-1CD8C4784AF2}" srcId="{4B76D6DB-D93B-4BA4-A6FB-4AD57A965CDF}" destId="{25D2B449-90B6-4D2D-B2A8-DA6D8906D87C}" srcOrd="4" destOrd="0" parTransId="{95BF4923-9B2E-4998-8A10-B267C554B01B}" sibTransId="{25DBE692-8168-4EFA-8F0C-9AB233F9F4A9}"/>
    <dgm:cxn modelId="{07A9FBA3-5C74-4846-AFC9-CEDD4A294EBC}" srcId="{4B76D6DB-D93B-4BA4-A6FB-4AD57A965CDF}" destId="{3B426AA1-27E0-42BF-BAE7-5317F219F680}" srcOrd="0" destOrd="0" parTransId="{3D332310-B978-482B-AB75-923C328DD89D}" sibTransId="{3AE52F06-AFE5-4B10-9E99-2418981BBE0D}"/>
    <dgm:cxn modelId="{1D67E0CF-5CDB-40F5-AB92-28876FA2BD75}" type="presOf" srcId="{9BFF985A-2106-4095-BBAD-F45FFFB759EC}" destId="{34CC1791-9E00-467F-BEA3-0F3882E50413}" srcOrd="1" destOrd="0" presId="urn:microsoft.com/office/officeart/2005/8/layout/process1"/>
    <dgm:cxn modelId="{8953FE08-B7B1-4291-97DB-C960A831F831}" type="presOf" srcId="{A94A45F0-F87D-4F73-B5AD-59E44F287C10}" destId="{7C15DB7E-8D8C-448E-B4A4-F7A959D244C5}" srcOrd="0" destOrd="0" presId="urn:microsoft.com/office/officeart/2005/8/layout/process1"/>
    <dgm:cxn modelId="{323C4167-EA3C-48F4-9A44-90A23E0B3F14}" type="presOf" srcId="{3AE52F06-AFE5-4B10-9E99-2418981BBE0D}" destId="{19A693C1-B905-4E69-9836-6A5C690950DD}" srcOrd="0" destOrd="0" presId="urn:microsoft.com/office/officeart/2005/8/layout/process1"/>
    <dgm:cxn modelId="{B991E38A-FFAC-4C49-8AB5-CDF0651209E3}" type="presOf" srcId="{25D2B449-90B6-4D2D-B2A8-DA6D8906D87C}" destId="{97AC1612-C9A0-4C85-BF67-32E0132B06D6}" srcOrd="0" destOrd="0" presId="urn:microsoft.com/office/officeart/2005/8/layout/process1"/>
    <dgm:cxn modelId="{A15B180E-289D-4AB8-BAB1-4ECA27F8999A}" srcId="{4B76D6DB-D93B-4BA4-A6FB-4AD57A965CDF}" destId="{7832569F-EE9B-418C-8362-EFB0F8C6BD3F}" srcOrd="2" destOrd="0" parTransId="{8C9A62AA-2E39-48BC-A3A3-DC83AC0593B4}" sibTransId="{F88D6DC1-64AF-4A1C-9515-5003539BAA09}"/>
    <dgm:cxn modelId="{C7FCC515-61D2-4A86-9C52-F7F0B9E5DD30}" srcId="{4B76D6DB-D93B-4BA4-A6FB-4AD57A965CDF}" destId="{A80C1488-565F-49D2-A56D-AADCD2EEF498}" srcOrd="3" destOrd="0" parTransId="{2C6B03FD-F66D-494D-B924-5E08693CA19A}" sibTransId="{9BFF985A-2106-4095-BBAD-F45FFFB759EC}"/>
    <dgm:cxn modelId="{5C3A71CC-2713-4D8E-A955-C2CB6F580427}" type="presOf" srcId="{4B76D6DB-D93B-4BA4-A6FB-4AD57A965CDF}" destId="{C69AE710-A9FF-48CD-A403-84105EA8377B}" srcOrd="0" destOrd="0" presId="urn:microsoft.com/office/officeart/2005/8/layout/process1"/>
    <dgm:cxn modelId="{0B37C34E-323E-4427-A209-7FC274C71C6B}" type="presOf" srcId="{3AE52F06-AFE5-4B10-9E99-2418981BBE0D}" destId="{1362244E-D734-4B49-975A-F27AA5F21ABB}" srcOrd="1" destOrd="0" presId="urn:microsoft.com/office/officeart/2005/8/layout/process1"/>
    <dgm:cxn modelId="{B4424466-28E4-4409-A621-C17FECE2FEE1}" type="presOf" srcId="{496C0BA6-B7BD-4452-B85B-FCEA29FC2866}" destId="{8FF36353-79B7-4E0A-A7FB-B8C93E2DA09D}" srcOrd="1" destOrd="0" presId="urn:microsoft.com/office/officeart/2005/8/layout/process1"/>
    <dgm:cxn modelId="{56B46D61-E64A-4C5F-9755-670DD77F6A2E}" type="presOf" srcId="{F88D6DC1-64AF-4A1C-9515-5003539BAA09}" destId="{C3B51214-C3C1-4568-BFE5-999E40348CF8}" srcOrd="0" destOrd="0" presId="urn:microsoft.com/office/officeart/2005/8/layout/process1"/>
    <dgm:cxn modelId="{5AC645EB-10DE-4F0E-A92C-959AAA166DAB}" type="presOf" srcId="{7832569F-EE9B-418C-8362-EFB0F8C6BD3F}" destId="{DEE2E571-278B-4098-90DA-E14861469C67}" srcOrd="0" destOrd="0" presId="urn:microsoft.com/office/officeart/2005/8/layout/process1"/>
    <dgm:cxn modelId="{C0AA6B22-A216-4E85-9586-D6AE340565E6}" type="presParOf" srcId="{C69AE710-A9FF-48CD-A403-84105EA8377B}" destId="{2C0120B4-AC73-4FB1-809E-2AD359D1A67A}" srcOrd="0" destOrd="0" presId="urn:microsoft.com/office/officeart/2005/8/layout/process1"/>
    <dgm:cxn modelId="{1B562448-D7C5-4F0F-B1AB-0BA6DAFA16ED}" type="presParOf" srcId="{C69AE710-A9FF-48CD-A403-84105EA8377B}" destId="{19A693C1-B905-4E69-9836-6A5C690950DD}" srcOrd="1" destOrd="0" presId="urn:microsoft.com/office/officeart/2005/8/layout/process1"/>
    <dgm:cxn modelId="{8DEA7C8B-85F9-4F49-BC78-5285B49E79E7}" type="presParOf" srcId="{19A693C1-B905-4E69-9836-6A5C690950DD}" destId="{1362244E-D734-4B49-975A-F27AA5F21ABB}" srcOrd="0" destOrd="0" presId="urn:microsoft.com/office/officeart/2005/8/layout/process1"/>
    <dgm:cxn modelId="{9C917138-E8E2-4699-84B1-90E1A13CB9CB}" type="presParOf" srcId="{C69AE710-A9FF-48CD-A403-84105EA8377B}" destId="{7C15DB7E-8D8C-448E-B4A4-F7A959D244C5}" srcOrd="2" destOrd="0" presId="urn:microsoft.com/office/officeart/2005/8/layout/process1"/>
    <dgm:cxn modelId="{D6343B6F-71E2-4CFE-8511-BE7F5050AF32}" type="presParOf" srcId="{C69AE710-A9FF-48CD-A403-84105EA8377B}" destId="{2FB366CF-FBBA-4B26-8CD2-6B5D2FD78DFE}" srcOrd="3" destOrd="0" presId="urn:microsoft.com/office/officeart/2005/8/layout/process1"/>
    <dgm:cxn modelId="{EB551D30-5744-465A-8F2F-3884C5BFD060}" type="presParOf" srcId="{2FB366CF-FBBA-4B26-8CD2-6B5D2FD78DFE}" destId="{8FF36353-79B7-4E0A-A7FB-B8C93E2DA09D}" srcOrd="0" destOrd="0" presId="urn:microsoft.com/office/officeart/2005/8/layout/process1"/>
    <dgm:cxn modelId="{4B55B9D7-33CC-4678-A2D3-FECEF0A1B3C2}" type="presParOf" srcId="{C69AE710-A9FF-48CD-A403-84105EA8377B}" destId="{DEE2E571-278B-4098-90DA-E14861469C67}" srcOrd="4" destOrd="0" presId="urn:microsoft.com/office/officeart/2005/8/layout/process1"/>
    <dgm:cxn modelId="{4F7D79CF-3705-4801-BCEF-D5D0C2C07B7D}" type="presParOf" srcId="{C69AE710-A9FF-48CD-A403-84105EA8377B}" destId="{C3B51214-C3C1-4568-BFE5-999E40348CF8}" srcOrd="5" destOrd="0" presId="urn:microsoft.com/office/officeart/2005/8/layout/process1"/>
    <dgm:cxn modelId="{08DE837B-7945-45A8-A0A0-9888A7EA28D5}" type="presParOf" srcId="{C3B51214-C3C1-4568-BFE5-999E40348CF8}" destId="{0B39CDB6-4850-4262-BC3D-C3D8F894F817}" srcOrd="0" destOrd="0" presId="urn:microsoft.com/office/officeart/2005/8/layout/process1"/>
    <dgm:cxn modelId="{06BF8263-6F35-4BDD-A0F0-6666787A0060}" type="presParOf" srcId="{C69AE710-A9FF-48CD-A403-84105EA8377B}" destId="{42482832-66BE-4389-9B05-3936D36FF41A}" srcOrd="6" destOrd="0" presId="urn:microsoft.com/office/officeart/2005/8/layout/process1"/>
    <dgm:cxn modelId="{879CD583-2DDB-4F04-AA3B-2DB5F328368B}" type="presParOf" srcId="{C69AE710-A9FF-48CD-A403-84105EA8377B}" destId="{536D46EA-7A5C-453A-92DF-7E85C09141C8}" srcOrd="7" destOrd="0" presId="urn:microsoft.com/office/officeart/2005/8/layout/process1"/>
    <dgm:cxn modelId="{EAF2B76B-AA0C-43DD-9F7A-A8FCDBD09A79}" type="presParOf" srcId="{536D46EA-7A5C-453A-92DF-7E85C09141C8}" destId="{34CC1791-9E00-467F-BEA3-0F3882E50413}" srcOrd="0" destOrd="0" presId="urn:microsoft.com/office/officeart/2005/8/layout/process1"/>
    <dgm:cxn modelId="{6BC800B4-5EBA-49EF-A143-0D35D203F5B9}" type="presParOf" srcId="{C69AE710-A9FF-48CD-A403-84105EA8377B}" destId="{97AC1612-C9A0-4C85-BF67-32E0132B06D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76D6DB-D93B-4BA4-A6FB-4AD57A965CD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B426AA1-27E0-42BF-BAE7-5317F219F680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000" b="1" dirty="0" smtClean="0">
              <a:solidFill>
                <a:srgbClr val="FF0000"/>
              </a:solidFill>
            </a:rPr>
            <a:t>Контент сетевого партнера</a:t>
          </a:r>
          <a:endParaRPr lang="ru-RU" sz="1000" b="1" dirty="0">
            <a:solidFill>
              <a:srgbClr val="FF0000"/>
            </a:solidFill>
          </a:endParaRPr>
        </a:p>
      </dgm:t>
    </dgm:pt>
    <dgm:pt modelId="{3D332310-B978-482B-AB75-923C328DD89D}" type="parTrans" cxnId="{07A9FBA3-5C74-4846-AFC9-CEDD4A294EB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AE52F06-AFE5-4B10-9E99-2418981BBE0D}" type="sibTrans" cxnId="{07A9FBA3-5C74-4846-AFC9-CEDD4A294EBC}">
      <dgm:prSet custT="1"/>
      <dgm:spPr>
        <a:ln w="12700"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A94A45F0-F87D-4F73-B5AD-59E44F287C10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Собственный контент</a:t>
          </a:r>
          <a:endParaRPr lang="ru-RU" sz="1000" b="1" dirty="0">
            <a:solidFill>
              <a:schemeClr val="tx1"/>
            </a:solidFill>
          </a:endParaRPr>
        </a:p>
      </dgm:t>
    </dgm:pt>
    <dgm:pt modelId="{0BFCC028-59D2-450F-B870-B27FA1BCD549}" type="parTrans" cxnId="{7957F1F6-1ADB-42AC-83FB-AF778305363F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496C0BA6-B7BD-4452-B85B-FCEA29FC2866}" type="sibTrans" cxnId="{7957F1F6-1ADB-42AC-83FB-AF778305363F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7832569F-EE9B-418C-8362-EFB0F8C6BD3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rgbClr val="FF0000"/>
              </a:solidFill>
            </a:rPr>
            <a:t>Выходные данные сетевого партнера</a:t>
          </a:r>
          <a:endParaRPr lang="ru-RU" sz="1000" b="1" dirty="0">
            <a:solidFill>
              <a:srgbClr val="FF0000"/>
            </a:solidFill>
          </a:endParaRPr>
        </a:p>
      </dgm:t>
    </dgm:pt>
    <dgm:pt modelId="{8C9A62AA-2E39-48BC-A3A3-DC83AC0593B4}" type="parTrans" cxnId="{A15B180E-289D-4AB8-BAB1-4ECA27F8999A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88D6DC1-64AF-4A1C-9515-5003539BAA09}" type="sibTrans" cxnId="{A15B180E-289D-4AB8-BAB1-4ECA27F8999A}">
      <dgm:prSet custT="1"/>
      <dgm:spPr>
        <a:solidFill>
          <a:schemeClr val="accent2">
            <a:lumMod val="40000"/>
            <a:lumOff val="60000"/>
          </a:schemeClr>
        </a:solidFill>
        <a:ln w="12700">
          <a:solidFill>
            <a:srgbClr val="002060"/>
          </a:solidFill>
        </a:ln>
      </dgm:spPr>
      <dgm:t>
        <a:bodyPr/>
        <a:lstStyle/>
        <a:p>
          <a:endParaRPr lang="ru-RU" sz="1050">
            <a:solidFill>
              <a:schemeClr val="tx1"/>
            </a:solidFill>
          </a:endParaRPr>
        </a:p>
      </dgm:t>
    </dgm:pt>
    <dgm:pt modelId="{25D2B449-90B6-4D2D-B2A8-DA6D8906D87C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Собственные выходные данные</a:t>
          </a:r>
          <a:endParaRPr lang="ru-RU" sz="1000" b="1" dirty="0">
            <a:solidFill>
              <a:schemeClr val="tx1"/>
            </a:solidFill>
          </a:endParaRPr>
        </a:p>
      </dgm:t>
    </dgm:pt>
    <dgm:pt modelId="{95BF4923-9B2E-4998-8A10-B267C554B01B}" type="parTrans" cxnId="{82845868-BB9A-4A1E-A9D2-1CD8C4784AF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5DBE692-8168-4EFA-8F0C-9AB233F9F4A9}" type="sibTrans" cxnId="{82845868-BB9A-4A1E-A9D2-1CD8C4784AF2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80C1488-565F-49D2-A56D-AADCD2EEF49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Собственный контент</a:t>
          </a:r>
          <a:endParaRPr lang="ru-RU" sz="1000" dirty="0"/>
        </a:p>
      </dgm:t>
    </dgm:pt>
    <dgm:pt modelId="{2C6B03FD-F66D-494D-B924-5E08693CA19A}" type="parTrans" cxnId="{C7FCC515-61D2-4A86-9C52-F7F0B9E5DD30}">
      <dgm:prSet/>
      <dgm:spPr/>
      <dgm:t>
        <a:bodyPr/>
        <a:lstStyle/>
        <a:p>
          <a:endParaRPr lang="ru-RU" sz="2000"/>
        </a:p>
      </dgm:t>
    </dgm:pt>
    <dgm:pt modelId="{9BFF985A-2106-4095-BBAD-F45FFFB759EC}" type="sibTrans" cxnId="{C7FCC515-61D2-4A86-9C52-F7F0B9E5DD30}">
      <dgm:prSet custT="1"/>
      <dgm:spPr>
        <a:solidFill>
          <a:schemeClr val="accent1">
            <a:lumMod val="60000"/>
            <a:lumOff val="40000"/>
          </a:schemeClr>
        </a:solidFill>
        <a:ln w="12700">
          <a:solidFill>
            <a:srgbClr val="002060"/>
          </a:solidFill>
        </a:ln>
      </dgm:spPr>
      <dgm:t>
        <a:bodyPr/>
        <a:lstStyle/>
        <a:p>
          <a:endParaRPr lang="ru-RU" sz="1050"/>
        </a:p>
      </dgm:t>
    </dgm:pt>
    <dgm:pt modelId="{C69AE710-A9FF-48CD-A403-84105EA8377B}" type="pres">
      <dgm:prSet presAssocID="{4B76D6DB-D93B-4BA4-A6FB-4AD57A965CDF}" presName="Name0" presStyleCnt="0">
        <dgm:presLayoutVars>
          <dgm:dir/>
          <dgm:resizeHandles val="exact"/>
        </dgm:presLayoutVars>
      </dgm:prSet>
      <dgm:spPr/>
    </dgm:pt>
    <dgm:pt modelId="{2C0120B4-AC73-4FB1-809E-2AD359D1A67A}" type="pres">
      <dgm:prSet presAssocID="{3B426AA1-27E0-42BF-BAE7-5317F219F68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693C1-B905-4E69-9836-6A5C690950DD}" type="pres">
      <dgm:prSet presAssocID="{3AE52F06-AFE5-4B10-9E99-2418981BBE0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362244E-D734-4B49-975A-F27AA5F21ABB}" type="pres">
      <dgm:prSet presAssocID="{3AE52F06-AFE5-4B10-9E99-2418981BBE0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C15DB7E-8D8C-448E-B4A4-F7A959D244C5}" type="pres">
      <dgm:prSet presAssocID="{A94A45F0-F87D-4F73-B5AD-59E44F287C1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366CF-FBBA-4B26-8CD2-6B5D2FD78DFE}" type="pres">
      <dgm:prSet presAssocID="{496C0BA6-B7BD-4452-B85B-FCEA29FC286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FF36353-79B7-4E0A-A7FB-B8C93E2DA09D}" type="pres">
      <dgm:prSet presAssocID="{496C0BA6-B7BD-4452-B85B-FCEA29FC2866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EE2E571-278B-4098-90DA-E14861469C67}" type="pres">
      <dgm:prSet presAssocID="{7832569F-EE9B-418C-8362-EFB0F8C6BD3F}" presName="node" presStyleLbl="node1" presStyleIdx="2" presStyleCnt="5" custScaleX="127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51214-C3C1-4568-BFE5-999E40348CF8}" type="pres">
      <dgm:prSet presAssocID="{F88D6DC1-64AF-4A1C-9515-5003539BAA09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B39CDB6-4850-4262-BC3D-C3D8F894F817}" type="pres">
      <dgm:prSet presAssocID="{F88D6DC1-64AF-4A1C-9515-5003539BAA09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2482832-66BE-4389-9B05-3936D36FF41A}" type="pres">
      <dgm:prSet presAssocID="{A80C1488-565F-49D2-A56D-AADCD2EEF4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D46EA-7A5C-453A-92DF-7E85C09141C8}" type="pres">
      <dgm:prSet presAssocID="{9BFF985A-2106-4095-BBAD-F45FFFB759EC}" presName="sibTrans" presStyleLbl="sibTrans2D1" presStyleIdx="3" presStyleCnt="4"/>
      <dgm:spPr/>
      <dgm:t>
        <a:bodyPr/>
        <a:lstStyle/>
        <a:p>
          <a:endParaRPr lang="ru-RU"/>
        </a:p>
      </dgm:t>
    </dgm:pt>
    <dgm:pt modelId="{34CC1791-9E00-467F-BEA3-0F3882E50413}" type="pres">
      <dgm:prSet presAssocID="{9BFF985A-2106-4095-BBAD-F45FFFB759EC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7AC1612-C9A0-4C85-BF67-32E0132B06D6}" type="pres">
      <dgm:prSet presAssocID="{25D2B449-90B6-4D2D-B2A8-DA6D8906D87C}" presName="node" presStyleLbl="node1" presStyleIdx="4" presStyleCnt="5" custLinFactNeighborX="1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57F1F6-1ADB-42AC-83FB-AF778305363F}" srcId="{4B76D6DB-D93B-4BA4-A6FB-4AD57A965CDF}" destId="{A94A45F0-F87D-4F73-B5AD-59E44F287C10}" srcOrd="1" destOrd="0" parTransId="{0BFCC028-59D2-450F-B870-B27FA1BCD549}" sibTransId="{496C0BA6-B7BD-4452-B85B-FCEA29FC2866}"/>
    <dgm:cxn modelId="{BFC09CB2-EAC8-458E-8B36-0A02E3A1D276}" type="presOf" srcId="{F88D6DC1-64AF-4A1C-9515-5003539BAA09}" destId="{C3B51214-C3C1-4568-BFE5-999E40348CF8}" srcOrd="0" destOrd="0" presId="urn:microsoft.com/office/officeart/2005/8/layout/process1"/>
    <dgm:cxn modelId="{36EDAE93-FCAF-4ED6-BFB0-0B6EB99429C1}" type="presOf" srcId="{3AE52F06-AFE5-4B10-9E99-2418981BBE0D}" destId="{19A693C1-B905-4E69-9836-6A5C690950DD}" srcOrd="0" destOrd="0" presId="urn:microsoft.com/office/officeart/2005/8/layout/process1"/>
    <dgm:cxn modelId="{FF3B46EE-BCCA-419A-995D-A96117639410}" type="presOf" srcId="{A94A45F0-F87D-4F73-B5AD-59E44F287C10}" destId="{7C15DB7E-8D8C-448E-B4A4-F7A959D244C5}" srcOrd="0" destOrd="0" presId="urn:microsoft.com/office/officeart/2005/8/layout/process1"/>
    <dgm:cxn modelId="{CE043750-F3B2-477A-920E-1040277967EE}" type="presOf" srcId="{9BFF985A-2106-4095-BBAD-F45FFFB759EC}" destId="{34CC1791-9E00-467F-BEA3-0F3882E50413}" srcOrd="1" destOrd="0" presId="urn:microsoft.com/office/officeart/2005/8/layout/process1"/>
    <dgm:cxn modelId="{82845868-BB9A-4A1E-A9D2-1CD8C4784AF2}" srcId="{4B76D6DB-D93B-4BA4-A6FB-4AD57A965CDF}" destId="{25D2B449-90B6-4D2D-B2A8-DA6D8906D87C}" srcOrd="4" destOrd="0" parTransId="{95BF4923-9B2E-4998-8A10-B267C554B01B}" sibTransId="{25DBE692-8168-4EFA-8F0C-9AB233F9F4A9}"/>
    <dgm:cxn modelId="{230409AE-335A-42EA-9861-61360187990F}" type="presOf" srcId="{25D2B449-90B6-4D2D-B2A8-DA6D8906D87C}" destId="{97AC1612-C9A0-4C85-BF67-32E0132B06D6}" srcOrd="0" destOrd="0" presId="urn:microsoft.com/office/officeart/2005/8/layout/process1"/>
    <dgm:cxn modelId="{200AEE70-EBB0-4EE1-AD93-2C9EB251213C}" type="presOf" srcId="{A80C1488-565F-49D2-A56D-AADCD2EEF498}" destId="{42482832-66BE-4389-9B05-3936D36FF41A}" srcOrd="0" destOrd="0" presId="urn:microsoft.com/office/officeart/2005/8/layout/process1"/>
    <dgm:cxn modelId="{07A9FBA3-5C74-4846-AFC9-CEDD4A294EBC}" srcId="{4B76D6DB-D93B-4BA4-A6FB-4AD57A965CDF}" destId="{3B426AA1-27E0-42BF-BAE7-5317F219F680}" srcOrd="0" destOrd="0" parTransId="{3D332310-B978-482B-AB75-923C328DD89D}" sibTransId="{3AE52F06-AFE5-4B10-9E99-2418981BBE0D}"/>
    <dgm:cxn modelId="{F7DF2163-5EC0-46E7-B26C-9F0C718025AD}" type="presOf" srcId="{3AE52F06-AFE5-4B10-9E99-2418981BBE0D}" destId="{1362244E-D734-4B49-975A-F27AA5F21ABB}" srcOrd="1" destOrd="0" presId="urn:microsoft.com/office/officeart/2005/8/layout/process1"/>
    <dgm:cxn modelId="{E9DAC321-B9AF-4ECF-8836-D31126F0286B}" type="presOf" srcId="{496C0BA6-B7BD-4452-B85B-FCEA29FC2866}" destId="{2FB366CF-FBBA-4B26-8CD2-6B5D2FD78DFE}" srcOrd="0" destOrd="0" presId="urn:microsoft.com/office/officeart/2005/8/layout/process1"/>
    <dgm:cxn modelId="{A15B180E-289D-4AB8-BAB1-4ECA27F8999A}" srcId="{4B76D6DB-D93B-4BA4-A6FB-4AD57A965CDF}" destId="{7832569F-EE9B-418C-8362-EFB0F8C6BD3F}" srcOrd="2" destOrd="0" parTransId="{8C9A62AA-2E39-48BC-A3A3-DC83AC0593B4}" sibTransId="{F88D6DC1-64AF-4A1C-9515-5003539BAA09}"/>
    <dgm:cxn modelId="{C7FCC515-61D2-4A86-9C52-F7F0B9E5DD30}" srcId="{4B76D6DB-D93B-4BA4-A6FB-4AD57A965CDF}" destId="{A80C1488-565F-49D2-A56D-AADCD2EEF498}" srcOrd="3" destOrd="0" parTransId="{2C6B03FD-F66D-494D-B924-5E08693CA19A}" sibTransId="{9BFF985A-2106-4095-BBAD-F45FFFB759EC}"/>
    <dgm:cxn modelId="{12954C27-468A-4186-BB6F-5623B17B18FF}" type="presOf" srcId="{4B76D6DB-D93B-4BA4-A6FB-4AD57A965CDF}" destId="{C69AE710-A9FF-48CD-A403-84105EA8377B}" srcOrd="0" destOrd="0" presId="urn:microsoft.com/office/officeart/2005/8/layout/process1"/>
    <dgm:cxn modelId="{EFC7AD52-AB53-4C16-9D46-F976FB754B16}" type="presOf" srcId="{3B426AA1-27E0-42BF-BAE7-5317F219F680}" destId="{2C0120B4-AC73-4FB1-809E-2AD359D1A67A}" srcOrd="0" destOrd="0" presId="urn:microsoft.com/office/officeart/2005/8/layout/process1"/>
    <dgm:cxn modelId="{D5B3F58D-0DE2-4EF4-92F8-48F7BA4D5A69}" type="presOf" srcId="{496C0BA6-B7BD-4452-B85B-FCEA29FC2866}" destId="{8FF36353-79B7-4E0A-A7FB-B8C93E2DA09D}" srcOrd="1" destOrd="0" presId="urn:microsoft.com/office/officeart/2005/8/layout/process1"/>
    <dgm:cxn modelId="{8CEF164C-ADDC-4027-83B1-9A869F62104E}" type="presOf" srcId="{9BFF985A-2106-4095-BBAD-F45FFFB759EC}" destId="{536D46EA-7A5C-453A-92DF-7E85C09141C8}" srcOrd="0" destOrd="0" presId="urn:microsoft.com/office/officeart/2005/8/layout/process1"/>
    <dgm:cxn modelId="{F7619044-77CA-43C5-84B6-DEDC6C23640E}" type="presOf" srcId="{7832569F-EE9B-418C-8362-EFB0F8C6BD3F}" destId="{DEE2E571-278B-4098-90DA-E14861469C67}" srcOrd="0" destOrd="0" presId="urn:microsoft.com/office/officeart/2005/8/layout/process1"/>
    <dgm:cxn modelId="{66DA4DB7-B211-4F43-8E55-1A7EF0422A22}" type="presOf" srcId="{F88D6DC1-64AF-4A1C-9515-5003539BAA09}" destId="{0B39CDB6-4850-4262-BC3D-C3D8F894F817}" srcOrd="1" destOrd="0" presId="urn:microsoft.com/office/officeart/2005/8/layout/process1"/>
    <dgm:cxn modelId="{768FF596-7758-41E3-9EDD-E9DD1FD76BDA}" type="presParOf" srcId="{C69AE710-A9FF-48CD-A403-84105EA8377B}" destId="{2C0120B4-AC73-4FB1-809E-2AD359D1A67A}" srcOrd="0" destOrd="0" presId="urn:microsoft.com/office/officeart/2005/8/layout/process1"/>
    <dgm:cxn modelId="{915C8386-3139-4428-B8B4-A2F251685192}" type="presParOf" srcId="{C69AE710-A9FF-48CD-A403-84105EA8377B}" destId="{19A693C1-B905-4E69-9836-6A5C690950DD}" srcOrd="1" destOrd="0" presId="urn:microsoft.com/office/officeart/2005/8/layout/process1"/>
    <dgm:cxn modelId="{829D1903-7C79-47F9-9C97-DE5E78F111F3}" type="presParOf" srcId="{19A693C1-B905-4E69-9836-6A5C690950DD}" destId="{1362244E-D734-4B49-975A-F27AA5F21ABB}" srcOrd="0" destOrd="0" presId="urn:microsoft.com/office/officeart/2005/8/layout/process1"/>
    <dgm:cxn modelId="{F7C2A7ED-03FA-48D0-A32B-407028EF16E3}" type="presParOf" srcId="{C69AE710-A9FF-48CD-A403-84105EA8377B}" destId="{7C15DB7E-8D8C-448E-B4A4-F7A959D244C5}" srcOrd="2" destOrd="0" presId="urn:microsoft.com/office/officeart/2005/8/layout/process1"/>
    <dgm:cxn modelId="{E8A19056-0405-452B-840A-DF1F26297656}" type="presParOf" srcId="{C69AE710-A9FF-48CD-A403-84105EA8377B}" destId="{2FB366CF-FBBA-4B26-8CD2-6B5D2FD78DFE}" srcOrd="3" destOrd="0" presId="urn:microsoft.com/office/officeart/2005/8/layout/process1"/>
    <dgm:cxn modelId="{44FD9226-3580-4C56-A12B-FC826558F9D6}" type="presParOf" srcId="{2FB366CF-FBBA-4B26-8CD2-6B5D2FD78DFE}" destId="{8FF36353-79B7-4E0A-A7FB-B8C93E2DA09D}" srcOrd="0" destOrd="0" presId="urn:microsoft.com/office/officeart/2005/8/layout/process1"/>
    <dgm:cxn modelId="{B8FFC520-1F31-4D89-BACE-34D45F7D926C}" type="presParOf" srcId="{C69AE710-A9FF-48CD-A403-84105EA8377B}" destId="{DEE2E571-278B-4098-90DA-E14861469C67}" srcOrd="4" destOrd="0" presId="urn:microsoft.com/office/officeart/2005/8/layout/process1"/>
    <dgm:cxn modelId="{5ADF2E10-0A57-433F-94D4-44446E60BF3A}" type="presParOf" srcId="{C69AE710-A9FF-48CD-A403-84105EA8377B}" destId="{C3B51214-C3C1-4568-BFE5-999E40348CF8}" srcOrd="5" destOrd="0" presId="urn:microsoft.com/office/officeart/2005/8/layout/process1"/>
    <dgm:cxn modelId="{C8899807-C145-4649-BFD9-FA1A42A7D96D}" type="presParOf" srcId="{C3B51214-C3C1-4568-BFE5-999E40348CF8}" destId="{0B39CDB6-4850-4262-BC3D-C3D8F894F817}" srcOrd="0" destOrd="0" presId="urn:microsoft.com/office/officeart/2005/8/layout/process1"/>
    <dgm:cxn modelId="{9FD57C85-3123-4AF8-9897-D05A952F576F}" type="presParOf" srcId="{C69AE710-A9FF-48CD-A403-84105EA8377B}" destId="{42482832-66BE-4389-9B05-3936D36FF41A}" srcOrd="6" destOrd="0" presId="urn:microsoft.com/office/officeart/2005/8/layout/process1"/>
    <dgm:cxn modelId="{106148EE-9FA5-42E7-A733-C3656F1861CA}" type="presParOf" srcId="{C69AE710-A9FF-48CD-A403-84105EA8377B}" destId="{536D46EA-7A5C-453A-92DF-7E85C09141C8}" srcOrd="7" destOrd="0" presId="urn:microsoft.com/office/officeart/2005/8/layout/process1"/>
    <dgm:cxn modelId="{4D37229E-F32C-4D9E-847F-2981DF1898FA}" type="presParOf" srcId="{536D46EA-7A5C-453A-92DF-7E85C09141C8}" destId="{34CC1791-9E00-467F-BEA3-0F3882E50413}" srcOrd="0" destOrd="0" presId="urn:microsoft.com/office/officeart/2005/8/layout/process1"/>
    <dgm:cxn modelId="{E5DA6922-A08A-4422-B3C6-D831891F7B6A}" type="presParOf" srcId="{C69AE710-A9FF-48CD-A403-84105EA8377B}" destId="{97AC1612-C9A0-4C85-BF67-32E0132B06D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0.03096</cdr:x>
      <cdr:y>0.14311</cdr:y>
    </cdr:from>
    <cdr:to>
      <cdr:x>0.71442</cdr:x>
      <cdr:y>0.27979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125783" y="523365"/>
          <a:ext cx="2777191" cy="4998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2018</a:t>
          </a:r>
          <a:endParaRPr lang="ru-RU" sz="2400" b="1" dirty="0">
            <a:solidFill>
              <a:srgbClr val="17375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0.02422</cdr:x>
      <cdr:y>0.08401</cdr:y>
    </cdr:from>
    <cdr:to>
      <cdr:x>0.70769</cdr:x>
      <cdr:y>0.22069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96183" y="255788"/>
          <a:ext cx="2713891" cy="4161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2019</a:t>
          </a:r>
          <a:endParaRPr lang="ru-RU" sz="2400" b="1" dirty="0">
            <a:solidFill>
              <a:srgbClr val="17375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6363" y="739775"/>
            <a:ext cx="6584950" cy="3703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82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Data" Target="../diagrams/data3.xml"/><Relationship Id="rId5" Type="http://schemas.openxmlformats.org/officeDocument/2006/relationships/diagramLayout" Target="../diagrams/layout2.xml"/><Relationship Id="rId15" Type="http://schemas.microsoft.com/office/2007/relationships/diagramDrawing" Target="../diagrams/drawing3.xml"/><Relationship Id="rId10" Type="http://schemas.openxmlformats.org/officeDocument/2006/relationships/image" Target="../media/image39.jpeg"/><Relationship Id="rId4" Type="http://schemas.openxmlformats.org/officeDocument/2006/relationships/diagramData" Target="../diagrams/data2.xml"/><Relationship Id="rId9" Type="http://schemas.openxmlformats.org/officeDocument/2006/relationships/image" Target="../media/image38.jpeg"/><Relationship Id="rId14" Type="http://schemas.openxmlformats.org/officeDocument/2006/relationships/diagramColors" Target="../diagrams/colors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jpg"/><Relationship Id="rId7" Type="http://schemas.openxmlformats.org/officeDocument/2006/relationships/image" Target="../media/image8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560" y="1779662"/>
            <a:ext cx="8081477" cy="156966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400" b="1" spc="-1" dirty="0">
                <a:solidFill>
                  <a:srgbClr val="416898"/>
                </a:solidFill>
                <a:uFill>
                  <a:solidFill>
                    <a:srgbClr val="FFFFFF"/>
                  </a:solidFill>
                </a:uFill>
                <a:latin typeface="Arial Narrow" pitchFamily="34" charset="0"/>
              </a:rPr>
              <a:t>Соблюдение требований законодательства Российской Федерации в области телевизионного вещания и </a:t>
            </a:r>
            <a:r>
              <a:rPr lang="ru-RU" sz="2400" b="1" spc="-1" dirty="0" smtClean="0">
                <a:solidFill>
                  <a:srgbClr val="416898"/>
                </a:solidFill>
                <a:uFill>
                  <a:solidFill>
                    <a:srgbClr val="FFFFFF"/>
                  </a:solidFill>
                </a:uFill>
                <a:latin typeface="Arial Narrow" pitchFamily="34" charset="0"/>
              </a:rPr>
              <a:t>радиовещания. Контроль и надзор за соблюдением лицензионных требований</a:t>
            </a:r>
            <a:r>
              <a:rPr lang="ru-RU" sz="2400" b="1" spc="-1" dirty="0">
                <a:solidFill>
                  <a:srgbClr val="416898"/>
                </a:solidFill>
                <a:uFill>
                  <a:solidFill>
                    <a:srgbClr val="FFFFFF"/>
                  </a:solidFill>
                </a:uFill>
                <a:latin typeface="Arial Narrow" pitchFamily="34" charset="0"/>
              </a:rPr>
              <a:t>.</a:t>
            </a:r>
            <a:endParaRPr lang="ru-RU" sz="2400" spc="-1" dirty="0">
              <a:solidFill>
                <a:srgbClr val="416898"/>
              </a:solidFill>
              <a:uFill>
                <a:solidFill>
                  <a:srgbClr val="FFFFFF"/>
                </a:solidFill>
              </a:uFill>
              <a:latin typeface="Arial Narrow" pitchFamily="34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2339752" y="3147814"/>
            <a:ext cx="4236096" cy="116955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r>
              <a:rPr lang="ru-RU" alt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sym typeface="Arial Narrow" pitchFamily="34" charset="0"/>
              </a:rPr>
              <a:t>Павельева </a:t>
            </a:r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sym typeface="Arial Narrow" pitchFamily="34" charset="0"/>
              </a:rPr>
              <a:t>Татьяна Львовна,</a:t>
            </a:r>
          </a:p>
          <a:p>
            <a:pPr algn="ctr" eaLnBrk="1"/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sym typeface="Arial Narrow" pitchFamily="34" charset="0"/>
              </a:rPr>
              <a:t>заместитель руководителя Управления Роскомнадзора </a:t>
            </a:r>
          </a:p>
          <a:p>
            <a:pPr algn="ctr" eaLnBrk="1"/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sym typeface="Arial Narrow" pitchFamily="34" charset="0"/>
              </a:rPr>
              <a:t>по Приволжскому федеральному округу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Нижний Новгород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12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782" y="8175"/>
            <a:ext cx="9153629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9552" y="51470"/>
            <a:ext cx="8208912" cy="60007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itchFamily="34" charset="0"/>
              </a:defRPr>
            </a:lvl5pPr>
            <a:lvl6pPr marL="4572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9144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13716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1828800" algn="ctr" rtl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внесения изменений в лицензию на вещание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2164" y="2816992"/>
            <a:ext cx="32503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внесения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сведений о радиочастотах и (или) позиции телеканала или радиоканала в мультиплексе (выделение конкретных радиочастот для вещания с использованием ограниченного радиочастотного ресурса (наземного эфирного вещания, спутникового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вещания.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47750"/>
            <a:ext cx="2349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реорганизацией юридического лица в форме преобразования;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изменения его наименования, адреса места нахождения,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адресов мест осуществления лицензируемого вида деятельности, 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уступки лицензии другому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лицу (только с согласия лицензирующего органа);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1465" y="1047712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Основания: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8769" y="599579"/>
            <a:ext cx="33154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изменения наименования (названия) телеканала или радиоканала,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программной направленности телеканала или радиоканала,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программной концепции вещания,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распространения телеканала или радиоканала,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объема вещания,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даты начала вещания,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среды вещания телеканала или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радиоканала,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перечня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выполняемых работ, составляющих лицензируемый вид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деятельности; </a:t>
            </a:r>
            <a:endParaRPr lang="en-US" sz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4038" y="2771408"/>
            <a:ext cx="2698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переоформления лицензии необходимо заполнить заявление и предоставить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Федеральную службу по надзору в сфере связи, информационных технологий и массовых коммуникаций (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форма бланка заявления расположена на сайте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Роскомнадзора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//</a:t>
            </a:r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rkn.gov.ru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251888" y="2355909"/>
            <a:ext cx="318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6602" r="25588" b="8000"/>
          <a:stretch/>
        </p:blipFill>
        <p:spPr>
          <a:xfrm>
            <a:off x="2874004" y="2052753"/>
            <a:ext cx="2921555" cy="2970248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2354009" y="1417046"/>
            <a:ext cx="673214" cy="9766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364206" y="1339090"/>
            <a:ext cx="575946" cy="260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2836345" y="599579"/>
            <a:ext cx="2598685" cy="129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488046" y="993268"/>
            <a:ext cx="1341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32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549"/>
            <a:ext cx="9153629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263"/>
            <a:ext cx="8075240" cy="631279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ст.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«О средствах массовой информации»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7574"/>
            <a:ext cx="3501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уведомить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регистрирующий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 в случае: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078" y="1510794"/>
            <a:ext cx="343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нахождения учредителя и (или)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редакции;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078" y="1996762"/>
            <a:ext cx="3816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периодичности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 и максимального объема средства массовой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информации;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391" y="2519982"/>
            <a:ext cx="3606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о прекращении, приостановлении или возобновлении деятельности средства массовой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474089"/>
            <a:ext cx="3501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обязан уведомить об этом регистрирующий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4519" r="24417" b="9767"/>
          <a:stretch/>
        </p:blipFill>
        <p:spPr>
          <a:xfrm>
            <a:off x="4343698" y="1476650"/>
            <a:ext cx="2001645" cy="242910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2" name="Овал 11"/>
          <p:cNvSpPr/>
          <p:nvPr/>
        </p:nvSpPr>
        <p:spPr bwMode="auto">
          <a:xfrm>
            <a:off x="4395817" y="2389557"/>
            <a:ext cx="994304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9766" r="25402" b="8018"/>
          <a:stretch/>
        </p:blipFill>
        <p:spPr>
          <a:xfrm>
            <a:off x="6890405" y="1449420"/>
            <a:ext cx="1902473" cy="245633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4" name="Овал 13"/>
          <p:cNvSpPr/>
          <p:nvPr/>
        </p:nvSpPr>
        <p:spPr bwMode="auto">
          <a:xfrm>
            <a:off x="6935522" y="2388639"/>
            <a:ext cx="906119" cy="26268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6300" y="856768"/>
            <a:ext cx="1990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/>
              <a:t>Уведомление об </a:t>
            </a:r>
            <a:r>
              <a:rPr lang="ru-RU" sz="1100" b="1" dirty="0" smtClean="0"/>
              <a:t>изменении максимального объёма</a:t>
            </a:r>
            <a:endParaRPr lang="ru-RU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90806" y="772130"/>
            <a:ext cx="2101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Уведомление об изменении адреса местонахождения редакции СМИ</a:t>
            </a:r>
            <a:endParaRPr lang="ru-RU" sz="11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4166586"/>
            <a:ext cx="3525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уведомлений расположены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Роскомнадзора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https://rkn.gov.ru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41410" y="4086388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нарушении порядка предоставления уведомления об изменениях в месячный срок составляется протокол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административном правонарушении по ст. 13.23 КоАП РФ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5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11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ст. 19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1647" t="25036" r="25051" b="9809"/>
          <a:stretch/>
        </p:blipFill>
        <p:spPr bwMode="auto">
          <a:xfrm>
            <a:off x="3373867" y="3164591"/>
            <a:ext cx="3462908" cy="1839466"/>
          </a:xfrm>
          <a:prstGeom prst="rect">
            <a:avLst/>
          </a:prstGeom>
          <a:ln w="12700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776149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3925" y="3209890"/>
            <a:ext cx="2297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вправе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2091" y="2084104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39232" y="1648526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66198" y="1913917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вправе владеть, управлять, контролировать более чем 20%: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16118" y="1340749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8177" y="181718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49983" y="15688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502181" y="2614765"/>
            <a:ext cx="3255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уведомления о соблюдении ст. 19.1 Закона «О СМИ»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1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" y="-359"/>
            <a:ext cx="9145276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252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TextBox 8"/>
          <p:cNvSpPr txBox="1"/>
          <p:nvPr/>
        </p:nvSpPr>
        <p:spPr>
          <a:xfrm>
            <a:off x="288404" y="63813"/>
            <a:ext cx="8398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требований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 ст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31 Закона РФ О СМИ и Положением о лицензировании телевизионного вещания и радиовещания №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1025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013" y="1058816"/>
            <a:ext cx="454498" cy="323556"/>
          </a:xfrm>
          <a:prstGeom prst="rect">
            <a:avLst/>
          </a:prstGeom>
        </p:spPr>
      </p:pic>
      <p:pic>
        <p:nvPicPr>
          <p:cNvPr id="23" name="Рисунок 22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4" y="1353172"/>
            <a:ext cx="454498" cy="343821"/>
          </a:xfrm>
          <a:prstGeom prst="rect">
            <a:avLst/>
          </a:prstGeom>
        </p:spPr>
      </p:pic>
      <p:pic>
        <p:nvPicPr>
          <p:cNvPr id="24" name="Рисунок 23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023" y="1655317"/>
            <a:ext cx="454498" cy="343821"/>
          </a:xfrm>
          <a:prstGeom prst="rect">
            <a:avLst/>
          </a:prstGeom>
        </p:spPr>
      </p:pic>
      <p:pic>
        <p:nvPicPr>
          <p:cNvPr id="25" name="Рисунок 24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890" y="1951165"/>
            <a:ext cx="454498" cy="343821"/>
          </a:xfrm>
          <a:prstGeom prst="rect">
            <a:avLst/>
          </a:prstGeom>
        </p:spPr>
      </p:pic>
      <p:pic>
        <p:nvPicPr>
          <p:cNvPr id="26" name="Рисунок 25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326" y="2222492"/>
            <a:ext cx="454498" cy="343821"/>
          </a:xfrm>
          <a:prstGeom prst="rect">
            <a:avLst/>
          </a:prstGeom>
        </p:spPr>
      </p:pic>
      <p:pic>
        <p:nvPicPr>
          <p:cNvPr id="27" name="Рисунок 26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594" y="2532596"/>
            <a:ext cx="454498" cy="343821"/>
          </a:xfrm>
          <a:prstGeom prst="rect">
            <a:avLst/>
          </a:prstGeom>
        </p:spPr>
      </p:pic>
      <p:pic>
        <p:nvPicPr>
          <p:cNvPr id="28" name="Рисунок 27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521" y="2834833"/>
            <a:ext cx="454498" cy="343821"/>
          </a:xfrm>
          <a:prstGeom prst="rect">
            <a:avLst/>
          </a:prstGeom>
        </p:spPr>
      </p:pic>
      <p:pic>
        <p:nvPicPr>
          <p:cNvPr id="29" name="Рисунок 28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376" y="3182649"/>
            <a:ext cx="454498" cy="343821"/>
          </a:xfrm>
          <a:prstGeom prst="rect">
            <a:avLst/>
          </a:prstGeom>
        </p:spPr>
      </p:pic>
      <p:pic>
        <p:nvPicPr>
          <p:cNvPr id="30" name="Рисунок 29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282" y="3518709"/>
            <a:ext cx="454498" cy="343821"/>
          </a:xfrm>
          <a:prstGeom prst="rect">
            <a:avLst/>
          </a:prstGeom>
        </p:spPr>
      </p:pic>
      <p:pic>
        <p:nvPicPr>
          <p:cNvPr id="31" name="Рисунок 30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2452" y="4616283"/>
            <a:ext cx="454498" cy="34382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87311" y="1125510"/>
            <a:ext cx="7851190" cy="2689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600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Вещание указанного в лицензии телеканала или радиоканала;</a:t>
            </a:r>
            <a:endParaRPr lang="ru-RU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3052" y="1318215"/>
            <a:ext cx="292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объемов вещания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2714" y="1618450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даты начала вещания;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415" y="3497742"/>
            <a:ext cx="1207949" cy="127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Прямоугольник 38"/>
          <p:cNvSpPr/>
          <p:nvPr/>
        </p:nvSpPr>
        <p:spPr>
          <a:xfrm>
            <a:off x="660882" y="1875573"/>
            <a:ext cx="80959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Вещание в пределах территории распространения телеканала или радиоканала;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94340" y="2186140"/>
            <a:ext cx="6266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Вещание в определенной среде (согласно лицензии);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10582" y="2414235"/>
            <a:ext cx="68169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Вещание на выделенных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частотах (для эфирного вещания);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70235" y="2678425"/>
            <a:ext cx="785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Вещание на указанной в лицензии позиции в мультиплексе - в случае наземного эфирного цифрового вещания;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43800" y="3148104"/>
            <a:ext cx="7333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параметров спутникового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вещания – для спутникового вещания;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68627" y="340866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программной направленности;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19924" y="4533501"/>
            <a:ext cx="6759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2020 года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 по слуху продукции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 не менее 5 процентов объема вещания 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9989" y="3820505"/>
            <a:ext cx="454498" cy="343821"/>
          </a:xfrm>
          <a:prstGeom prst="rect">
            <a:avLst/>
          </a:prstGeom>
        </p:spPr>
      </p:pic>
      <p:pic>
        <p:nvPicPr>
          <p:cNvPr id="37" name="Рисунок 36" descr="checkmarkblu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0701" y="4183253"/>
            <a:ext cx="454498" cy="3438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3212" y="3646680"/>
            <a:ext cx="7363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срока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неосуществления вещания (не более трех месяцев) –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случае отсутствия вещания по лицензии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9194" y="4080157"/>
            <a:ext cx="7100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требования лицензии о мощности передатчика, периодичности и времени вещания</a:t>
            </a:r>
          </a:p>
        </p:txBody>
      </p:sp>
    </p:spTree>
    <p:extLst>
      <p:ext uri="{BB962C8B-B14F-4D97-AF65-F5344CB8AC3E}">
        <p14:creationId xmlns:p14="http://schemas.microsoft.com/office/powerpoint/2010/main" val="70858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55576" y="-6799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средств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98681624"/>
              </p:ext>
            </p:extLst>
          </p:nvPr>
        </p:nvGraphicFramePr>
        <p:xfrm>
          <a:off x="179512" y="699542"/>
          <a:ext cx="8784975" cy="408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7360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35696" y="51089"/>
            <a:ext cx="5166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Вещание указанного в лицензии телеканала или радиоканала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758975"/>
            <a:ext cx="8640960" cy="83099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 о соблюдении / несоблюдении данного требования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делается на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основании семисуточной записи эфира, нахождения в эфире отбивок транслируемых радиоканалов,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джинглов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выходными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данными, заставок с выходными данными телеканалов.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8220" t="5473" r="28808" b="7184"/>
          <a:stretch/>
        </p:blipFill>
        <p:spPr bwMode="auto">
          <a:xfrm>
            <a:off x="3407208" y="1828938"/>
            <a:ext cx="2552700" cy="291846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56333">
            <a:off x="2784954" y="2877676"/>
            <a:ext cx="1735648" cy="304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6536">
            <a:off x="4951562" y="3705081"/>
            <a:ext cx="2222374" cy="3048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72194" y="2553218"/>
            <a:ext cx="2285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Радиоканал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«Радио 7 (</a:t>
            </a:r>
            <a:r>
              <a:rPr lang="en-US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Radio 7)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(для идентификации СМИ выходные данные должны содержать: наименование СМИ, регистрирующий орган,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свидетельство о регистрации/номер записи о регистрации СМИ)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212573"/>
            <a:ext cx="2957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Радиоканал «Н-Радио» (для идентификации СМИ выходные данные должны содержать: наименование СМИ, регистрирующий орган,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свидетельство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регистрации/номер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о регистрации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СМИ)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00150"/>
          <a:ext cx="82296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332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Google Shape;210;p32"/>
          <p:cNvSpPr txBox="1"/>
          <p:nvPr/>
        </p:nvSpPr>
        <p:spPr>
          <a:xfrm>
            <a:off x="683568" y="68263"/>
            <a:ext cx="7560840" cy="853684"/>
          </a:xfrm>
          <a:prstGeom prst="rect">
            <a:avLst/>
          </a:prstGeom>
          <a:noFill/>
          <a:ln>
            <a:noFill/>
          </a:ln>
          <a:effectLst>
            <a:outerShdw blurRad="57150" dist="38100" dir="792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algn="ctr" fontAlgn="auto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r>
              <a:rPr lang="ru" sz="2000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Соблюдение требования об ОБЪЕМАХ ВЕЩАНИЯ, 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СООТНОШЕНИИ </a:t>
            </a:r>
            <a:r>
              <a:rPr lang="ru-RU" sz="20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вещания продукции СМИ к ОБЩЕМУ объему вещания в 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неделю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2795" y="411510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 fontAlgn="auto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endParaRPr lang="ru-RU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601" y="2084499"/>
            <a:ext cx="2722925" cy="584775"/>
          </a:xfrm>
          <a:prstGeom prst="rect">
            <a:avLst/>
          </a:prstGeom>
          <a:solidFill>
            <a:srgbClr val="FFFF00">
              <a:alpha val="27000"/>
            </a:srgb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СМИ –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 в неделю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32878" y="2080881"/>
            <a:ext cx="2737418" cy="584775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  <a:ln w="12700" cmpd="dbl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сетевого партнера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часов в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неделю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6271" y="1233713"/>
            <a:ext cx="3088672" cy="58477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ВЕЩАНИЯ В НЕДЕЛЮ – 168 ЧАСОВ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62264">
            <a:off x="2614383" y="1845989"/>
            <a:ext cx="807073" cy="28056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815">
            <a:off x="5722403" y="1863200"/>
            <a:ext cx="705011" cy="28056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48408" y="2765444"/>
            <a:ext cx="482453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общий объем регионального СМИ входят: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131378" y="3315690"/>
            <a:ext cx="1316848" cy="119713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-1926" y="3496991"/>
            <a:ext cx="1611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содержательного характера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456890" y="3403015"/>
            <a:ext cx="1316848" cy="119713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336213" y="3366614"/>
            <a:ext cx="1316848" cy="119713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408864" y="36526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данные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21163" y="3479324"/>
            <a:ext cx="135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(отмеченная выходными данными)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6061" r="12409" b="26734"/>
          <a:stretch/>
        </p:blipFill>
        <p:spPr>
          <a:xfrm>
            <a:off x="5972849" y="3698234"/>
            <a:ext cx="616793" cy="432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Овал 47"/>
          <p:cNvSpPr/>
          <p:nvPr/>
        </p:nvSpPr>
        <p:spPr>
          <a:xfrm>
            <a:off x="6855215" y="3375933"/>
            <a:ext cx="1316848" cy="119713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824825" y="3712436"/>
            <a:ext cx="1391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регионального СМИ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17" y="3683216"/>
            <a:ext cx="563929" cy="56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8" y="3674412"/>
            <a:ext cx="563929" cy="56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21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39" y="-16389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10034" y="61463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 fontAlgn="auto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r>
              <a:rPr lang="ru-RU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Соблюдение требования </a:t>
            </a:r>
            <a:r>
              <a:rPr lang="ru-RU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</a:t>
            </a:r>
            <a:r>
              <a:rPr lang="en-US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общем ОБЪЕМЕ ВЕЩАНИЯ</a:t>
            </a:r>
            <a:endParaRPr lang="ru-RU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6" y="1177183"/>
            <a:ext cx="4464906" cy="33212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50790457"/>
              </p:ext>
            </p:extLst>
          </p:nvPr>
        </p:nvGraphicFramePr>
        <p:xfrm>
          <a:off x="4582850" y="2303843"/>
          <a:ext cx="4455583" cy="65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2" descr="http://shkola106chel.ru/uploads/posts/2018-10/1540035523_adman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7" y="1466560"/>
            <a:ext cx="864096" cy="8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usn.mosreg.ru/upload/gallery/105/1138605_0d45d8977c3b8f464d9025bde2a2408ab42d10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37" y="3207038"/>
            <a:ext cx="808356" cy="10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113625210"/>
              </p:ext>
            </p:extLst>
          </p:nvPr>
        </p:nvGraphicFramePr>
        <p:xfrm>
          <a:off x="4632315" y="4234175"/>
          <a:ext cx="4394168" cy="65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625576" y="707237"/>
            <a:ext cx="3554377" cy="1125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 С ВЕЩАНИЯ ОДНОГО СМИ НА ДРУГОЕ ОФОРМЛЯЕТСЯ ВЫХОДНЫМИ ДАННЫМИ (ПОЛНЫМИ ИЛИ СОКРАЩЕННЫМИ)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3224" y="3349854"/>
            <a:ext cx="3253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С ВЕЩАНИЯ ОДНОГО СМИ НА ДРУГОЕ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07237"/>
            <a:ext cx="383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рекламных сообщений к объему вещания конкретного СМИ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38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86" y="1628641"/>
            <a:ext cx="5616427" cy="3086367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79297" y="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даты начала вещания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769" y="657616"/>
            <a:ext cx="7855760" cy="58477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Сверяется по всем разрешительным документам, выданным уполномоченными на то органами власти для осуществления деятельности в сфере телерадиовещания: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567" y="1554745"/>
            <a:ext cx="1711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Лицензия (связная)</a:t>
            </a:r>
            <a:endParaRPr lang="ru-RU" sz="1200" b="1" dirty="0"/>
          </a:p>
        </p:txBody>
      </p:sp>
      <p:pic>
        <p:nvPicPr>
          <p:cNvPr id="10" name="Рисунок 9" descr="внщ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9551" y="2272260"/>
            <a:ext cx="1763705" cy="2250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Sc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681" y="2250317"/>
            <a:ext cx="1806906" cy="2272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79551" y="1328894"/>
            <a:ext cx="176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Свидетельство РЭС (сведения о записи в Реестре зарегистрированных РЭС и ВЧУ)</a:t>
            </a:r>
            <a:endParaRPr lang="ru-RU" sz="12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4334" y="1558670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Договор </a:t>
            </a:r>
            <a:r>
              <a:rPr lang="ru-RU" sz="1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 оператором связи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76219" y="1612935"/>
            <a:ext cx="2360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Уведомление от оператора связи</a:t>
            </a:r>
            <a:endParaRPr lang="ru-RU" sz="12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6"/>
          <a:srcRect l="33529" r="31369" b="39728"/>
          <a:stretch/>
        </p:blipFill>
        <p:spPr bwMode="auto">
          <a:xfrm>
            <a:off x="4232168" y="2275945"/>
            <a:ext cx="1841782" cy="1963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2662" t="6368" r="34965" b="1994"/>
          <a:stretch/>
        </p:blipFill>
        <p:spPr bwMode="auto">
          <a:xfrm rot="16200000">
            <a:off x="6651974" y="1819007"/>
            <a:ext cx="1741920" cy="2648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090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888" y="-28195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TextBox 8"/>
          <p:cNvSpPr txBox="1"/>
          <p:nvPr/>
        </p:nvSpPr>
        <p:spPr>
          <a:xfrm>
            <a:off x="395536" y="69036"/>
            <a:ext cx="8136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нарушений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Российской Федерации от 27.12.1991 №2124-I «О средствах массовой информации» в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2019 гг.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02285091"/>
              </p:ext>
            </p:extLst>
          </p:nvPr>
        </p:nvGraphicFramePr>
        <p:xfrm>
          <a:off x="209771" y="370714"/>
          <a:ext cx="4220141" cy="323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4676466"/>
              </p:ext>
            </p:extLst>
          </p:nvPr>
        </p:nvGraphicFramePr>
        <p:xfrm>
          <a:off x="4760701" y="635000"/>
          <a:ext cx="3950555" cy="301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473411" y="3091201"/>
            <a:ext cx="1387997" cy="45049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13.22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42121" y="3081071"/>
            <a:ext cx="1393359" cy="44792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13.23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97327" y="3086319"/>
            <a:ext cx="1384151" cy="429250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 ст. 13.21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57436" y="3075142"/>
            <a:ext cx="1393359" cy="416497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3 ст. 14.1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94929" y="3515837"/>
            <a:ext cx="2236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порядка предоставления обязательного экземпляра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8209" y="3524576"/>
            <a:ext cx="2101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порядка объявления выходных данных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42346" y="3515569"/>
            <a:ext cx="2596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eaLnBrk="1" fontAlgn="auto" latinLnBrk="0" hangingPunct="1">
              <a:buClrTx/>
              <a:buSzTx/>
              <a:buFontTx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о защите детей от </a:t>
            </a:r>
          </a:p>
          <a:p>
            <a:pPr marR="0" lvl="0" algn="ctr" eaLnBrk="1" fontAlgn="auto" latinLnBrk="0" hangingPunct="1">
              <a:buClrTx/>
              <a:buSzTx/>
              <a:buFontTx/>
              <a:tabLst/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 причиняющей вред их здоровью или развитию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026647" y="3486800"/>
            <a:ext cx="21121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Несоблюдение: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вещания;</a:t>
            </a: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программной концепции (направленности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97855" y="4334693"/>
            <a:ext cx="1301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протокол</a:t>
            </a: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наложено штрафов на 308500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45296" y="4257749"/>
            <a:ext cx="12645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30 протоколов, наложено штрафов на 158000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30705" y="4162168"/>
            <a:ext cx="1203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10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протокол</a:t>
            </a: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наложено штрафов на 168000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32747" y="4162168"/>
            <a:ext cx="1108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148 протоколов, наложено штрафов на 69500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33847" y="4086393"/>
            <a:ext cx="1210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протоколов, наложено штрафов на 37500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39630" y="4060724"/>
            <a:ext cx="1166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 51 протокол, наложено штрафов на 58000</a:t>
            </a:r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3094" y="4010497"/>
            <a:ext cx="1120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наложено 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на </a:t>
            </a:r>
            <a:r>
              <a:rPr lang="ru-RU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5500</a:t>
            </a:r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45066" y="4048961"/>
            <a:ext cx="11648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наложено 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на </a:t>
            </a:r>
            <a:r>
              <a:rPr lang="ru-RU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11000</a:t>
            </a:r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21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71" y="1500396"/>
            <a:ext cx="2742857" cy="3342857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3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54226" y="-18447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Перерывы в вещании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7907" y="540799"/>
            <a:ext cx="3245532" cy="646331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«сбоя» передающего оборудования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341257" y="1210974"/>
            <a:ext cx="518831" cy="40227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1000" r="6193" b="5001"/>
          <a:stretch/>
        </p:blipFill>
        <p:spPr>
          <a:xfrm>
            <a:off x="6494166" y="1728117"/>
            <a:ext cx="601209" cy="6234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Picture 2" descr="http://adm-verhotury.ru/media/cache/b3/9f/53/6c/67/5c/b39f536c675ccab2068e32bc466ce4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70" y="1758185"/>
            <a:ext cx="703580" cy="56052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static.tildacdn.com/tild3432-3263-4335-b965-353864623832/-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26" y="1705157"/>
            <a:ext cx="627584" cy="62758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>
            <a:off x="4369665" y="2259157"/>
            <a:ext cx="518831" cy="40436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093916" y="2035881"/>
            <a:ext cx="427394" cy="9709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7101016" y="2035881"/>
            <a:ext cx="442162" cy="93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/>
          <a:stretch/>
        </p:blipFill>
        <p:spPr>
          <a:xfrm>
            <a:off x="72442" y="408232"/>
            <a:ext cx="2711044" cy="3342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2094" y="1579501"/>
            <a:ext cx="41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Уведомить территориальный орган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ФГУП «ГРЧЦ»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88580" y="1612294"/>
            <a:ext cx="3747865" cy="625064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1-15.2565455.jpg"/>
          <p:cNvPicPr>
            <a:picLocks noChangeAspect="1"/>
          </p:cNvPicPr>
          <p:nvPr/>
        </p:nvPicPr>
        <p:blipFill rotWithShape="1">
          <a:blip r:embed="rId7" cstate="print"/>
          <a:srcRect r="-16228"/>
          <a:stretch/>
        </p:blipFill>
        <p:spPr>
          <a:xfrm>
            <a:off x="1501695" y="2306646"/>
            <a:ext cx="1476212" cy="147991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688579" y="2645891"/>
            <a:ext cx="3747865" cy="646331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Зафиксировать время прекращения и восстановления вещания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/>
          <a:srcRect l="9468" r="-15492" b="6494"/>
          <a:stretch/>
        </p:blipFill>
        <p:spPr>
          <a:xfrm>
            <a:off x="7160419" y="2515882"/>
            <a:ext cx="1368152" cy="10614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74631" y="3590637"/>
            <a:ext cx="3747865" cy="156966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отключения электроэнергии, неработоспособности канала связи до передающего оборудования – зафиксировать документы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ресурсоснабжающей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или оператора связи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4388911" y="3292222"/>
            <a:ext cx="518831" cy="34794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9406" y="3817150"/>
            <a:ext cx="1155997" cy="10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033" y="10818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" y="68263"/>
            <a:ext cx="77872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Вещание в определенной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среде (согласно лицензии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и вещание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выделенных частотах (для эфирного вещания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722" y="862033"/>
            <a:ext cx="8566773" cy="954107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Вывод о соблюдении / несоблюдении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данных требований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делается на основании представленных специалистами Филиала ФГУП «РЧЦ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ПФО» мероприятий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радиоконтроля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(акты измерений параметров излучения радиоэлектронных средств,  протоколы измерений  технических параметров излучения радиоэлектронных средств, свидетельство о поверке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30273" t="4333" r="29321"/>
          <a:stretch/>
        </p:blipFill>
        <p:spPr bwMode="auto">
          <a:xfrm>
            <a:off x="2408144" y="1952306"/>
            <a:ext cx="1892158" cy="2639312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9502" r="30091" b="4328"/>
          <a:stretch/>
        </p:blipFill>
        <p:spPr bwMode="auto">
          <a:xfrm>
            <a:off x="6804300" y="1979073"/>
            <a:ext cx="2016172" cy="2582631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1042" r="29706"/>
          <a:stretch/>
        </p:blipFill>
        <p:spPr bwMode="auto">
          <a:xfrm>
            <a:off x="251520" y="1970279"/>
            <a:ext cx="1850444" cy="2652403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2992" t="1768" r="30642" b="32953"/>
          <a:stretch/>
        </p:blipFill>
        <p:spPr bwMode="auto">
          <a:xfrm>
            <a:off x="4568241" y="1958089"/>
            <a:ext cx="1924351" cy="263352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39172" y="4607670"/>
            <a:ext cx="2079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проверке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4607670"/>
            <a:ext cx="430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  <a:r>
              <a:rPr lang="ru-RU" sz="1200" b="1" dirty="0" smtClean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технических параметров излучения радиоэлектронных средств</a:t>
            </a:r>
            <a:r>
              <a:rPr lang="ru-RU" sz="1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приложением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027" y="4561704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78" y="1523333"/>
            <a:ext cx="5860244" cy="3296983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05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63688" y="3034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Вещание в пределах территории распространения телеканала или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радиоканала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66901"/>
            <a:ext cx="8928991" cy="769441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26.01.2012 N 25 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выделении конкретных радиочастот для вещания с использованием ограниченного радиочастотного ресурса (наземного эфирного вещания, спутникового вещания), проведении конкурса, взимании единовременной платы за право осуществлять наземное эфирное вещание, спутниковое вещание с использованием конкретных радиочастот и признании утратившими силу некоторых актов Правительства Российской 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Федерации».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73" y="2295784"/>
            <a:ext cx="25922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наземного эфирного вещания в административных центрах (столицах) субъектов РФ и (или) городах с численностью населения 100 тыс. и более человек предоставляется по конкурсу. 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3287" y="3419003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обязательном порядке для лицензиатов, осуществляющих деятельность на территории конкурсных городов, предусмотрено соблюдение процентного соотношения программной концепции вещания.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807" y="1544316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вещания определяется экспертизой  ФГУП «ГРЧЦ», рассчитывается зона охвата вещания.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23928" y="1567567"/>
            <a:ext cx="4225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конкурсного города в зоне вещания: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10687" r="30339" b="17239"/>
          <a:stretch/>
        </p:blipFill>
        <p:spPr>
          <a:xfrm>
            <a:off x="6962273" y="2063389"/>
            <a:ext cx="2074796" cy="237626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t="2770" r="29337"/>
          <a:stretch/>
        </p:blipFill>
        <p:spPr>
          <a:xfrm>
            <a:off x="2611172" y="2034979"/>
            <a:ext cx="2060567" cy="263995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0" t="16764" r="30321" b="16764"/>
          <a:stretch/>
        </p:blipFill>
        <p:spPr>
          <a:xfrm>
            <a:off x="4846898" y="2051447"/>
            <a:ext cx="1978789" cy="254111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4934159" y="2963412"/>
            <a:ext cx="1864556" cy="184639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067606" y="4564438"/>
            <a:ext cx="434516" cy="56242"/>
            <a:chOff x="1863294" y="0"/>
            <a:chExt cx="728994" cy="657017"/>
          </a:xfrm>
          <a:solidFill>
            <a:srgbClr val="C00000"/>
          </a:solidFill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863294" y="0"/>
              <a:ext cx="728994" cy="657017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1882537" y="19243"/>
              <a:ext cx="690508" cy="61853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b="1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7502122" y="4432966"/>
            <a:ext cx="1570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</a:rPr>
              <a:t>Зона уверенного приема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86795" y="4619033"/>
            <a:ext cx="2220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tx1"/>
                </a:solidFill>
              </a:rPr>
              <a:t>В зону вещания входит конкурсный  г. Дзержинск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40676" y="4701098"/>
            <a:ext cx="2220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tx1"/>
                </a:solidFill>
              </a:rPr>
              <a:t>АКТ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44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04" y="1200150"/>
            <a:ext cx="3440192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241" y="-22421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6" name="Google Shape;210;p32"/>
          <p:cNvSpPr txBox="1"/>
          <p:nvPr/>
        </p:nvSpPr>
        <p:spPr>
          <a:xfrm>
            <a:off x="539552" y="-22421"/>
            <a:ext cx="7864218" cy="966528"/>
          </a:xfrm>
          <a:prstGeom prst="rect">
            <a:avLst/>
          </a:prstGeom>
          <a:noFill/>
          <a:ln>
            <a:noFill/>
          </a:ln>
          <a:effectLst>
            <a:outerShdw blurRad="57150" dist="38100" dir="792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algn="ctr" fontAlgn="auto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r>
              <a:rPr lang="ru" sz="2000" b="1" kern="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Соблюдение требования о ПРОГРАММНОЙ КОНЦЕПЦИИ (направленности)</a:t>
            </a:r>
            <a:endParaRPr sz="2000" b="1" kern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522" y="64436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№1 к лицензии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5536" y="1017271"/>
            <a:ext cx="533126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ВЕЩАНИЯ В НЕДЕЛЮ – 2 ЧАСА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8" y="1100952"/>
            <a:ext cx="2886054" cy="3308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197605" y="1696515"/>
            <a:ext cx="1039171" cy="69630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Общий объем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2</a:t>
            </a:r>
            <a:r>
              <a:rPr lang="ru-RU" sz="1400" b="1" dirty="0" smtClean="0">
                <a:solidFill>
                  <a:srgbClr val="002060"/>
                </a:solidFill>
              </a:rPr>
              <a:t> часа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98112" y="1680439"/>
            <a:ext cx="35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-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92945" y="1663965"/>
            <a:ext cx="35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-</a:t>
            </a:r>
            <a:endParaRPr lang="ru-RU" sz="3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87704" y="1538704"/>
            <a:ext cx="1191104" cy="10223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Выходные данные, </a:t>
            </a:r>
            <a:r>
              <a:rPr lang="ru-RU" sz="1400" b="1" dirty="0" err="1">
                <a:solidFill>
                  <a:srgbClr val="002060"/>
                </a:solidFill>
              </a:rPr>
              <a:t>джинглы</a:t>
            </a:r>
            <a:r>
              <a:rPr lang="ru-RU" sz="1400" b="1" dirty="0">
                <a:solidFill>
                  <a:srgbClr val="002060"/>
                </a:solidFill>
              </a:rPr>
              <a:t>, отбивки, заставки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38017" y="1631850"/>
            <a:ext cx="35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-</a:t>
            </a:r>
            <a:endParaRPr lang="ru-RU" sz="3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934571" y="1730728"/>
            <a:ext cx="31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-</a:t>
            </a:r>
            <a:endParaRPr lang="ru-RU" sz="36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92603" y="1631850"/>
            <a:ext cx="1183074" cy="792088"/>
          </a:xfrm>
          <a:prstGeom prst="round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Чистый объем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97538" y="1657850"/>
            <a:ext cx="939208" cy="792088"/>
          </a:xfrm>
          <a:prstGeom prst="round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Реклама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13530" y="2769642"/>
            <a:ext cx="2048855" cy="474656"/>
          </a:xfrm>
          <a:prstGeom prst="round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Чистый объем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4800240" y="3564002"/>
            <a:ext cx="1936431" cy="93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7031623" y="2702325"/>
            <a:ext cx="2040314" cy="98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3064939" y="2904200"/>
            <a:ext cx="1596713" cy="96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033256" y="3138696"/>
            <a:ext cx="1703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Развлекательное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64958">
            <a:off x="4346739" y="2865698"/>
            <a:ext cx="369046" cy="30482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930312" y="3890464"/>
            <a:ext cx="1813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Информационное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10343" y="2812120"/>
            <a:ext cx="1836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Культурно-просветительское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6886">
            <a:off x="6762384" y="2864056"/>
            <a:ext cx="739527" cy="3048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01027">
            <a:off x="4154246" y="3573174"/>
            <a:ext cx="1162913" cy="30482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63444" y="3348506"/>
            <a:ext cx="513241" cy="3048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02412">
            <a:off x="6331379" y="3592212"/>
            <a:ext cx="1521337" cy="304826"/>
          </a:xfrm>
          <a:prstGeom prst="rect">
            <a:avLst/>
          </a:prstGeom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3290191" y="4119453"/>
            <a:ext cx="1360485" cy="8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7452464" y="3980169"/>
            <a:ext cx="1596713" cy="96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563657" y="4248990"/>
            <a:ext cx="899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Детское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676196" y="4146350"/>
            <a:ext cx="1244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Спортивное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2" name="Рисунок 41" descr="1024px-Deletion_icon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9185" y="3589958"/>
            <a:ext cx="348208" cy="348208"/>
          </a:xfrm>
          <a:prstGeom prst="rect">
            <a:avLst/>
          </a:prstGeom>
        </p:spPr>
      </p:pic>
      <p:pic>
        <p:nvPicPr>
          <p:cNvPr id="44" name="Рисунок 43" descr="1024px-Deletion_icon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1354" y="3561853"/>
            <a:ext cx="348208" cy="34820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629157" y="3202546"/>
            <a:ext cx="8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20%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694" y="4042942"/>
            <a:ext cx="8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0%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69506" y="3340174"/>
            <a:ext cx="8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4</a:t>
            </a:r>
            <a:r>
              <a:rPr 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0%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1270" y="455167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0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%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52439" y="440529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0</a:t>
            </a:r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%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580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147" y="292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19672" y="-48616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срока неосуществления вещания (не более трех месяцев)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0698" y="621508"/>
            <a:ext cx="3314568" cy="46166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Продление срока действия лицензии на телевизионное вещание, радиовещание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36395" y="3565038"/>
            <a:ext cx="3381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2060"/>
                </a:solidFill>
                <a:latin typeface="+mn-lt"/>
              </a:rPr>
              <a:t>Заявление о продлении срока действия лицензии на телевизионное вещание, радиовещание должно быть представлено </a:t>
            </a:r>
            <a:r>
              <a:rPr lang="ru-RU" sz="1100" b="1" u="sng" dirty="0">
                <a:solidFill>
                  <a:srgbClr val="002060"/>
                </a:solidFill>
                <a:latin typeface="+mn-lt"/>
              </a:rPr>
              <a:t>не позднее чем за шестьдесят дней до окончания срока действия лицензии</a:t>
            </a:r>
            <a:r>
              <a:rPr lang="ru-RU" sz="1100" b="1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0535" y="3270488"/>
            <a:ext cx="39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161" y="653982"/>
            <a:ext cx="4572000" cy="46166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приостановления, возобновления, прекращения действия лицензии и аннулирования лицензии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2815" y="1141651"/>
            <a:ext cx="345248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продлении срока действия лицензии на телевизионное вещание, радиовещание должно быть представлено не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чем за шестьдесят дней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окончания срока действия лицензии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43820" y="2139252"/>
            <a:ext cx="346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продлении срока действия лицензии на телевизионное вещание, радиовещание ее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не изменяется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этом на бланке лицензии, срок действия которой продлевается, делается соответствующая отметка о продлении.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87" y="1095199"/>
            <a:ext cx="5003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Лицензирующий орган в пределах своей компетенции выдает лицензиату предписание об устранении выявленного нарушения или о недопустимости совершения нарушения в случае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уполномоченными государственными органами нарушения, связанного с несоблюдением требований настоящего Закона, требований иных нормативных правовых актов, непосредственно связанных с осуществлением телевизионного вещания, радиовещания;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лицензирующим органом нарушения лицензиатом лицензионных требований;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неосуществления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лицензиатом телевизионного вещания, радиовещания более трех месяцев.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598" y="3222876"/>
            <a:ext cx="490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выдаче такого предписания лицензирующий орган предупреждает лицензиата о приостановлении действия лицензии в случае невыполнения лицензиатом в установленный срок такого предписания.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8392" y="3953710"/>
            <a:ext cx="5046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+mn-lt"/>
              </a:rPr>
              <a:t>В случае, если в течение срока приостановления действия лицензии лицензиат не устранил нарушение, повлекшее за собой приостановление действия лицензии, лицензирующий орган обращается в суд с заявлением об аннулировании лицензии.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6685" y="3830503"/>
            <a:ext cx="39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41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135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47664" y="24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требования о мощности передатчика, периодичности и времени вещания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171" y="672821"/>
            <a:ext cx="8547658" cy="1077218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Выводы о соблюдении / несоблюдении данных требований можно сделать на основании предоставленных специалистами Филиала ФГУП «РЧЦ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ПФО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радиоконтроля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(Акты измерения параметров излучения радиоэлектронных средств, протоколы измерений  технических параметров излучения радиоэлектронных средств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28733" t="17332" r="29962" b="21779"/>
          <a:stretch/>
        </p:blipFill>
        <p:spPr bwMode="auto">
          <a:xfrm>
            <a:off x="5594139" y="1804708"/>
            <a:ext cx="2466899" cy="1903378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99569">
            <a:off x="5374019" y="3560379"/>
            <a:ext cx="498222" cy="304826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 bwMode="auto">
          <a:xfrm>
            <a:off x="5652120" y="3193557"/>
            <a:ext cx="1562299" cy="46330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59727" y="3727728"/>
            <a:ext cx="44279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ощность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передатчика, периодичность и время вещания (168 часов, ежедневно, круглосуточно), если лицензией не предусмотрено иное время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вещания, выводы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соблюдении / несоблюдении периодичности и времени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вещания указываются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анализа записи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эфира и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основании предоставленных специалистами Филиала ФГУП «РЧЦ ЦФО» мероприятий 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радиоконтроля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l="28862" t="23033" r="30732" b="30217"/>
          <a:stretch/>
        </p:blipFill>
        <p:spPr bwMode="auto">
          <a:xfrm>
            <a:off x="935686" y="1826554"/>
            <a:ext cx="2400300" cy="156210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Овал 14"/>
          <p:cNvSpPr/>
          <p:nvPr/>
        </p:nvSpPr>
        <p:spPr bwMode="auto">
          <a:xfrm>
            <a:off x="2009992" y="2941533"/>
            <a:ext cx="736038" cy="45605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51800">
            <a:off x="1689203" y="3241787"/>
            <a:ext cx="429797" cy="3048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0011" y="3411614"/>
            <a:ext cx="37818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должны выходить в эфир в соответствии с объёмами указанными в лицензии.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ыводы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соблюдении / несоблюдении периодичности и времени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вещания указываются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анализа записи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эфира и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основании предоставленных специалистами Филиала ФГУП «РЧЦ ЦФО» мероприятий 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радиоконтроля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5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431" y="0"/>
            <a:ext cx="9164044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6534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«Обязательные общедоступные телеканалы»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0"/>
          <a:stretch/>
        </p:blipFill>
        <p:spPr>
          <a:xfrm>
            <a:off x="3441091" y="697339"/>
            <a:ext cx="2304256" cy="236857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2" name="Объект1"/>
          <p:cNvSpPr>
            <a:spLocks noChangeAspect="1" noChangeArrowheads="1"/>
          </p:cNvSpPr>
          <p:nvPr/>
        </p:nvSpPr>
        <p:spPr bwMode="auto">
          <a:xfrm>
            <a:off x="-31431" y="457200"/>
            <a:ext cx="45719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05986" y="601641"/>
            <a:ext cx="3359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</a:t>
            </a:r>
            <a:r>
              <a:rPr lang="ru-RU" sz="1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06.06.2019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131-ФЗ "О внесении изменений в статью 32.1 Закона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 средствах массовой информации" и статьи 19.1 и 46 Федерального закона "О связи"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52660" y="1595790"/>
            <a:ext cx="31444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обязательный общедоступный телеканал транслируется оператором связи, имеющим лицензию на оказание услуг связи для целей кабельного вещания,  в эксплуатируемых им сетях связи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соответствующего муниципального образования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22 позиции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порядке, установленном Правительством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0363" y="686407"/>
            <a:ext cx="2601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07.07.2003 N 126-ФЗ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связи"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1984" y="1464178"/>
            <a:ext cx="3119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Обязательный общедоступный телеканал субъекта Российской Федерации транслируется оператором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связи, имеющим лицензию на оказание услуг связи для целей кабельного вещания,  в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эксплуатируемых им сетях связи на территории соответствующего субъекта Российской Федерации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21 позиции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237027" y="4471059"/>
            <a:ext cx="663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операторов, осуществляющих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трансляцию обязательных общедоступных телеканалов и (или) радиоканалов с использованием сетей спутникового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телерадиовещания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1950999" y="4166240"/>
            <a:ext cx="45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6745" y="665894"/>
            <a:ext cx="792088" cy="71280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18286" y="3318487"/>
            <a:ext cx="510742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вещании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не менее 75% национальной продукции СМИ, при этом не менее 20% от общего времени вещания должны составлять программы, освещающие вопросы местного значения. В каждом муниципалитете может быть выбран один канал.</a:t>
            </a:r>
          </a:p>
        </p:txBody>
      </p:sp>
    </p:spTree>
    <p:extLst>
      <p:ext uri="{BB962C8B-B14F-4D97-AF65-F5344CB8AC3E}">
        <p14:creationId xmlns:p14="http://schemas.microsoft.com/office/powerpoint/2010/main" val="1853726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81" y="2528968"/>
            <a:ext cx="1095238" cy="1285714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" y="0"/>
            <a:ext cx="9169878" cy="514350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2789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Федеральный закон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от 30.10.2018 № 380-ФЗ ФЗ «О внесении изменений в статью 31 Закона Российской Федерации «О средствах массовой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информации» и Постановление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Правительства Российской Федерации от 14.12.2018 № 1562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04854"/>
            <a:ext cx="8712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января 2020 года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лицензионных требований в сфере телерадиовещания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дополняется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следующим требованием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ru-RU" sz="1400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лицензиатом – вещателем телеканала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доступности для инвалидов по слуху продукции средства массовой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объеме не менее 5 процентов объема вещания в неделю (без учета телепрограмм, телепередач, идущих в эфир без предварительной записи)».</a:t>
            </a:r>
            <a:endParaRPr lang="ru-RU" sz="1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" y="2329514"/>
            <a:ext cx="1400293" cy="22979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1441580" y="3134033"/>
            <a:ext cx="7196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н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распространяется на «телеканалы», распространяемые в сети «Интернет».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07904" y="1993487"/>
            <a:ext cx="2313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Данное требование: 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47377" y="2687680"/>
            <a:ext cx="7669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Касается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категорий телеканалов вне зависимости от среды вещания, территории распространения, тематики (включая эротические и музыкальные) и языка вещания.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3854" y="2240554"/>
            <a:ext cx="7716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предполагает внесения каких-либо изменений в действующие лицензии на вещание или получение новой лицензии.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54124" y="3563483"/>
            <a:ext cx="75708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становлен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минимальный объем адаптированного контента, поэтому вещатель по своему усмотрению может адаптировать от 5 до 100 процентов объема вещания телеканала в неделю.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41580" y="4199603"/>
            <a:ext cx="7570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в лицензии указаны несколько телеканалов, то адаптации подлежат 5% от объема продукции каждого СМИ.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20102" y="4637772"/>
            <a:ext cx="6879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озможно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разбивать адаптированный контент либо пропорционально в течение недели, либо обеспечить его трансляцию единовременно в течение недели.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47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865" y="-5981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372306" y="68263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ст.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Закона РФ от 27.12.1991 N 2124-1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90" y="1873403"/>
            <a:ext cx="1718636" cy="18158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об ограничении распространения информационной продукции, знак информационной продукции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6401" y="750099"/>
            <a:ext cx="4652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содержать: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18984" t="10034" r="19060" b="10832"/>
          <a:stretch/>
        </p:blipFill>
        <p:spPr bwMode="auto">
          <a:xfrm>
            <a:off x="2960473" y="1429208"/>
            <a:ext cx="3109093" cy="2184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6378">
            <a:off x="5586451" y="1502016"/>
            <a:ext cx="1857232" cy="3048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78727">
            <a:off x="1545503" y="2023707"/>
            <a:ext cx="2254308" cy="2805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945873">
            <a:off x="1659681" y="2919810"/>
            <a:ext cx="1426958" cy="3048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5305">
            <a:off x="5423322" y="2241060"/>
            <a:ext cx="1495170" cy="3048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1272" y="1022130"/>
            <a:ext cx="1778560" cy="5847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Регистрирующий орган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72690" y="1800358"/>
            <a:ext cx="2182637" cy="1323439"/>
          </a:xfrm>
          <a:prstGeom prst="rect">
            <a:avLst/>
          </a:prstGeom>
          <a:ln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свидетельства о регистрации СМИ / номер записи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27659" y="915478"/>
            <a:ext cx="1826355" cy="5847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r="5161" b="23969"/>
          <a:stretch/>
        </p:blipFill>
        <p:spPr bwMode="auto">
          <a:xfrm>
            <a:off x="5807245" y="3332335"/>
            <a:ext cx="3344694" cy="180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038635" y="3530953"/>
            <a:ext cx="29968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Полные: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Название СМИ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Регистрирующий орган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Регистрационный номер свидетельства/ номер реестровой записи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Знак информационной продукции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2163776" y="3697359"/>
            <a:ext cx="299348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353777" y="3904757"/>
            <a:ext cx="26431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Сокращенные: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Название СМИ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Знак информационной продукции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26960" y="3408469"/>
            <a:ext cx="896910" cy="6166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22127" y="3444731"/>
            <a:ext cx="1106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 4-х раз в сутки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15139" y="3773138"/>
            <a:ext cx="1051405" cy="6005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00497" y="3727354"/>
            <a:ext cx="108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каждом выходе в эфир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0" descr="http://ttkzs.ru/wp-content/uploads/2018/01/%D0%A2%D0%A2%D0%9A-%D1%82%D0%B5%D0%BB%D0%B5%D0%B2%D0%B8%D0%B4%D0%B5%D0%BD%D0%B8%D0%B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2" y="254438"/>
            <a:ext cx="1070819" cy="55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20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39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372306" y="68263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ст.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Закона РФ от 27.12.1991 N 2124-1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thumbnailer.mixcloud.com/unsafe/900x900/extaudio/3/f/b/4/7eef-d1e8-45f0-ad59-7d061e78c1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3" y="695604"/>
            <a:ext cx="2593674" cy="195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4800" y="2743416"/>
            <a:ext cx="3262328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Джинглы</a:t>
            </a: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 партнера, размещенные в эфире регионального СМИ, не являются выходными данными.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учитываются при анализе соблюдения процентного соотношения направлений 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вещания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4415" y="2811365"/>
            <a:ext cx="3168352" cy="17107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86272" y="1403304"/>
            <a:ext cx="2864412" cy="3385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радиоканала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86272" y="1788582"/>
            <a:ext cx="2864412" cy="3385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Регистрирующий орган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77128" y="2174444"/>
            <a:ext cx="2864412" cy="1077218"/>
          </a:xfrm>
          <a:prstGeom prst="rect">
            <a:avLst/>
          </a:prstGeom>
          <a:ln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свидетельства о регистрации СМИ / номер записи о регистрации СМИ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77128" y="3314731"/>
            <a:ext cx="2864411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об ограничении распространения среди детей (текстовое предупреждение)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54180" y="820055"/>
            <a:ext cx="1645804" cy="5256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18698" y="820055"/>
            <a:ext cx="1513741" cy="4961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84725" y="838543"/>
            <a:ext cx="1615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реже 4-х раз в сутки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87121" y="798174"/>
            <a:ext cx="13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каждом выходе в эфир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08357" y="1434256"/>
            <a:ext cx="2633422" cy="3385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радиоканала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98642" y="1890320"/>
            <a:ext cx="2624278" cy="10772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об ограничении распространения среди детей (текстовое предупреждение)</a:t>
            </a:r>
          </a:p>
        </p:txBody>
      </p:sp>
      <p:pic>
        <p:nvPicPr>
          <p:cNvPr id="35" name="Рисунок 34" descr="checkmarkblu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6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5552" y="4111086"/>
            <a:ext cx="697837" cy="527902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4114080" y="4134391"/>
            <a:ext cx="4851776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Основной целью объявления выходных данных является идентификация конкретного СМИ потребителями информационных услуг, в случае вещания радиоканала (радиопрограммы) – радиослушателями</a:t>
            </a:r>
            <a:r>
              <a:rPr lang="ru-RU" sz="1600" i="1" dirty="0"/>
              <a:t>.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47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35044" cy="5157162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TextBox 8"/>
          <p:cNvSpPr txBox="1"/>
          <p:nvPr/>
        </p:nvSpPr>
        <p:spPr>
          <a:xfrm>
            <a:off x="368324" y="51066"/>
            <a:ext cx="8398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нормативно-правовых актов в сфере лицензирования телерадиовещания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5034" y="712186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1.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Федеральный закон от 4 мая 2011 г. № 99-ФЗ «О лицензировании отдельных видов деятельности».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2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 Закон Российской Федерации от 27 декабря 1991 г. № 2124-1  «О средствах массовой информации».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3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Постановление Правительства Российской Федерации от 6 октября 2011 г. N 826 "Об утверждении типовой формы лицензии".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4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Постановление Правительства Российской Федерации  от 8 декабря 2011 г. № 1025 «О лицензировании телевизионного вещания и радиовещания».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smtClean="0">
                <a:solidFill>
                  <a:srgbClr val="002060"/>
                </a:solidFill>
                <a:latin typeface="Arial Narrow" pitchFamily="34" charset="0"/>
              </a:rPr>
              <a:t>5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Постановление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Правительства Российской Федерации от 26 января 2012 г. № 25 «О выделении конкретных радиочастот для вещания с использованием ограниченного радиочастотного ресурса (наземного эфирного вещания, спутникового вещания), проведении конкурса, взимании единовременной платы за право осуществлять наземное эфирное вещание, спутниковое вещание с использованием конкретных радиочастот и признании утратившими силу некоторых актов Правительства Российской Федерации».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6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Постановление Правительства РФ от 16.10.2015 N 1107 «Об утверждении перечня документов, свидетельствующих о соблюдении учредителями (участниками) средств массовой информации, редакциями средств массовой информации, организациями (юридическими лицами), осуществляющими вещание, требований статьи 19.1 Закона РФ "О средствах массовой информации».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7.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Административный регламент предоставления Федеральной службой по надзору в сфере связи, информационных технологий и массовых коммуникаций государственной услуги лицензирования телевизионного вещания, радиовещания, утвержденный приказом </a:t>
            </a:r>
            <a:r>
              <a:rPr lang="ru-RU" sz="1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Минкомсвязи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России от 24.07.2013 N 186.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8.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Приказ </a:t>
            </a:r>
            <a:r>
              <a:rPr lang="ru-RU" sz="1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Минкомсвязи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России от 17.08.2012 № 202 «Об утверждении порядка демонстрации знака информационной продукции в начале трансляции телепрограммы, телепередачи, а также при каждом возобновлении их трансляции (после прерывания рекламой и (или) иной информацией);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9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 Приказ </a:t>
            </a:r>
            <a:r>
              <a:rPr lang="ru-RU" sz="1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Минкомсвязи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России от 27.09.2012 № 230 «Об утверждении порядка сопровождения информационной продукции распространяемой посредством радиовещания, сообщением об ограничении распространения информационной продукции среди детей в начале трансляции радиопередач.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002060"/>
                </a:solidFill>
                <a:latin typeface="Arial Narrow" pitchFamily="34" charset="0"/>
              </a:rPr>
              <a:t>10. 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Приказ </a:t>
            </a:r>
            <a:r>
              <a:rPr lang="ru-RU" sz="1000" b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Роскомнадзора</a:t>
            </a: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от 17.01.2012 № 11 «Об утверждении порядка  представления вещателем  в лицензирующий орган сведений об операторах связи, осуществляющих трансляцию телеканала, радиоканала по договору с вещателем таких телеканала или радиоканала, и о лицах, распространяющих телеканал, радиоканал в неизменном виде по договору с вещателем таких телеканала или радиоканала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  <a:endParaRPr lang="ru-RU" sz="1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3897074"/>
            <a:ext cx="827644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 соответствии с Федеральным законом от 30.10.2018 № 380-ФЗ ФЗ «О внесении изменений в статью 31 Закона Российской Федерации «О средствах массовой информации» и постановлением Правительства Российской Федерации от 14.12.2018 № 1562 перечень лицензионных требований в сфере телерадиовещания </a:t>
            </a:r>
            <a:r>
              <a:rPr lang="ru-RU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с 1 января 2020 года </a:t>
            </a:r>
            <a:r>
              <a:rPr lang="ru-RU" sz="11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дополняется требованием обеспечение лицензиатом – вещателем телеканала доступности для инвалидов по слуху продукции средства массовой информации в объеме не менее 5 процентов объема вещания в неделю (без учета телепрограмм, телепередач, идущих в эфир без предварительной записи)».</a:t>
            </a:r>
          </a:p>
        </p:txBody>
      </p:sp>
    </p:spTree>
    <p:extLst>
      <p:ext uri="{BB962C8B-B14F-4D97-AF65-F5344CB8AC3E}">
        <p14:creationId xmlns:p14="http://schemas.microsoft.com/office/powerpoint/2010/main" val="2187066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5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470"/>
            <a:ext cx="7571184" cy="64807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«бегущей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строке»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эфире федеральных и региональных телеканалов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868" y="806857"/>
            <a:ext cx="321732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информации, распространяемой посредством «бегущей строки»:</a:t>
            </a:r>
            <a:endParaRPr lang="ru-RU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949" y="1331581"/>
            <a:ext cx="2448272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рекламная информация;</a:t>
            </a:r>
          </a:p>
          <a:p>
            <a:pPr marL="285750" indent="-285750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-смс-чаты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объявления частного характера;</a:t>
            </a:r>
          </a:p>
          <a:p>
            <a:pPr marL="285750" indent="-285750">
              <a:spcAft>
                <a:spcPts val="700"/>
              </a:spcAft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сообщения о пробках, погоде и т.п.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8433" y="3731312"/>
            <a:ext cx="5952608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00"/>
              </a:spcAft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размещения региональным вещателем в своем эфире, а также в эфире средства массовой информации сетевого партнера «бегущей строки», содержащей рекламную информацию, указанные материалы учитываются в общий объем рекламы и при превышении нормы, установленной Федеральным законом «О рекламе», сведения передаются на рассмотрение в соответствующее подразделение Федеральной антимонопольной службы.</a:t>
            </a:r>
            <a:endParaRPr lang="ru-RU" sz="1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3382" y="3438154"/>
            <a:ext cx="4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*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01690" y="1331581"/>
            <a:ext cx="517846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случае размещения в смс-чатах информации эротического характера, указанные «строки» и чаты необходимо маркировать знаком информационной продукции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«18+»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размещать в эфире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ранее 23.00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позднее 4 утра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местному времени.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heckmarkblu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02717" y="1384258"/>
            <a:ext cx="360401" cy="280519"/>
          </a:xfrm>
          <a:prstGeom prst="rect">
            <a:avLst/>
          </a:prstGeom>
          <a:effectLst>
            <a:outerShdw blurRad="469900" dist="50800" dir="5400000" algn="ctr" rotWithShape="0">
              <a:srgbClr val="FF0000">
                <a:alpha val="22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01690" y="2252399"/>
            <a:ext cx="5317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сообщения не могут накладываться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перекрывать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части или полностью) знаки маркировки информационной продукции, субтитры, надписи разъясняющего характера, логотип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телеканала.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heckmarkblu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22571" y="2292057"/>
            <a:ext cx="349858" cy="264662"/>
          </a:xfrm>
          <a:prstGeom prst="rect">
            <a:avLst/>
          </a:prstGeom>
          <a:effectLst>
            <a:outerShdw blurRad="469900" dist="50800" dir="5400000" algn="ctr" rotWithShape="0">
              <a:srgbClr val="FF0000">
                <a:alpha val="22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47250" y="3260216"/>
            <a:ext cx="5225958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0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допускается размещение более одной «бегущей строки».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739" y="2801214"/>
            <a:ext cx="2700311" cy="1950534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00"/>
              </a:spcAft>
            </a:pPr>
            <a:r>
              <a:rPr lang="ru-RU" sz="105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размещения «бегущей строки» в эфире средства массовой информации сетевого партнера, время ее выхода, продолжительность, содержание размещаемых материалов, иные требования к размещению «бегущей строки» </a:t>
            </a:r>
            <a:r>
              <a:rPr lang="ru-RU" sz="105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должны быть прописаны в договорах,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заключаемых между региональным вещателем и сетевым партнером.</a:t>
            </a:r>
            <a:endParaRPr lang="ru-RU" sz="105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48661" y="29324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занимать более чем семь процентов площади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кадра.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checkmarkblu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53057" y="2930338"/>
            <a:ext cx="349858" cy="264662"/>
          </a:xfrm>
          <a:prstGeom prst="rect">
            <a:avLst/>
          </a:prstGeom>
          <a:effectLst>
            <a:outerShdw blurRad="469900" dist="50800" dir="5400000" algn="ctr" rotWithShape="0">
              <a:srgbClr val="FF0000">
                <a:alpha val="22000"/>
              </a:srgbClr>
            </a:outerShdw>
          </a:effectLst>
        </p:spPr>
      </p:pic>
      <p:pic>
        <p:nvPicPr>
          <p:cNvPr id="21" name="Рисунок 20" descr="checkmarkblu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72600" y="3280383"/>
            <a:ext cx="349858" cy="264662"/>
          </a:xfrm>
          <a:prstGeom prst="rect">
            <a:avLst/>
          </a:prstGeom>
          <a:effectLst>
            <a:outerShdw blurRad="469900" dist="50800" dir="5400000" algn="ctr" rotWithShape="0">
              <a:srgbClr val="FF0000">
                <a:alpha val="22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4248771" y="858121"/>
            <a:ext cx="4224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демонстрации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посредством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«бегущей строки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0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Основания внесения изменений в лицензию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5276" cy="5144218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496" y="4011910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вышедшие в эфир повторно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направлены получателю 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обязательного экземпляра ранее, </a:t>
            </a:r>
          </a:p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 в ФГУП «ВГТРК» не направляются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7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1200150"/>
            <a:ext cx="3943350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119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7492" y="6209"/>
            <a:ext cx="8800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Федерального закона от 29.12.2010 № 436-ФЗ «О защите детей от информации, причиняющей вред их здоровью и развитию»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72222" y="930093"/>
            <a:ext cx="4029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ТЕЛЕВИЗИОННЫХ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ВЕЩАТЕЛЕЙ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92" y="1359725"/>
            <a:ext cx="686392" cy="6714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45" y="1343582"/>
            <a:ext cx="687564" cy="68756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36" y="1329000"/>
            <a:ext cx="657659" cy="65765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09" y="1320311"/>
            <a:ext cx="681091" cy="6810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70" y="1359726"/>
            <a:ext cx="671420" cy="6714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32052" y="1254964"/>
            <a:ext cx="36827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размещении анонсов фильмов необходимо проверять соответствие знака информационной продукции прокатному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удостоверению на сайте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культуры Российской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90" y="898060"/>
            <a:ext cx="4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*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54225" y="2875534"/>
            <a:ext cx="23823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3.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Знак </a:t>
            </a:r>
            <a:r>
              <a:rPr lang="ru-RU" sz="1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не может накладываться на логотип телеканала (программ), субтитры, надписи разъясняющего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характера</a:t>
            </a:r>
            <a:endParaRPr lang="ru-RU" sz="16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14804" y="4284798"/>
            <a:ext cx="3813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Не </a:t>
            </a:r>
            <a:r>
              <a:rPr lang="ru-RU" sz="1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менее размера логотипа </a:t>
            </a:r>
            <a:r>
              <a:rPr lang="ru-RU" sz="16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телеканала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70382" y="2723840"/>
            <a:ext cx="36650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начале трансляции каждой телепрограммы, телепередачи, а также при каждом возобновлении их трансляции (после прерывания рекламой или иной информацией) </a:t>
            </a:r>
            <a:endParaRPr lang="ru-RU" sz="1400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НЕ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МЕНЕЕ 8 СЕКУНД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469" y="3395318"/>
            <a:ext cx="2905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Информационная </a:t>
            </a:r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продукция, имеющая значительную историческую, художественную или иную культурную ценность для общества.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956" y="2606575"/>
            <a:ext cx="2644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Телепрограммы</a:t>
            </a:r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телепередачи, транслируемые в эфире без предварительной записи;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421561" y="2270448"/>
            <a:ext cx="27172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3732" y="2240543"/>
            <a:ext cx="20249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маркируются: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0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03" y="2146846"/>
            <a:ext cx="1546994" cy="2049958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39" y="49872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" y="-2254"/>
            <a:ext cx="850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Федерального закона от 29.12.2010 № 436-ФЗ «О защите детей от информации, причиняющей вред их здоровью и развитию»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68754" y="1375048"/>
            <a:ext cx="1341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местному времени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69905" y="654566"/>
            <a:ext cx="7344816" cy="424658"/>
          </a:xfrm>
          <a:prstGeom prst="round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7668" y="2159957"/>
            <a:ext cx="3565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Отдельные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бранные слова и (или) выражения, не относящиеся к нецензурной брани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0158" y="2521878"/>
            <a:ext cx="386784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Не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эксплуатирующие интереса к сексу и не наносящие оскорбительного характера изображение или описание половых отношений между мужчиной и женщиной, за исключением изображения или описания действий сексуального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характера.</a:t>
            </a:r>
            <a:endParaRPr lang="ru-RU" sz="1200" i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0622" y="690948"/>
            <a:ext cx="6023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подлежит распространению посредством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телевещания: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92118" y="2245535"/>
            <a:ext cx="4153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Побуждающая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детей к совершению действий, представляющих угрозу их жизни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и (или) здоровью, </a:t>
            </a:r>
          </a:p>
          <a:p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 том числе к причинению вреда своему здоровью, самоубийству…</a:t>
            </a:r>
            <a:endParaRPr lang="ru-RU" sz="1200" i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4098" y="2955775"/>
            <a:ext cx="3845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Обосновывающая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или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оправдывающая допустимость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насилия и жестокости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58477" y="3379089"/>
            <a:ext cx="3623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Отрицающая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семейные ценности и формирующая неуважение к членам семьи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71297" y="2031919"/>
            <a:ext cx="3251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Оправдывающая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противоправное поведение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55815" y="3758505"/>
            <a:ext cx="3910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Способная </a:t>
            </a:r>
            <a:r>
              <a:rPr lang="ru-RU" sz="12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вызвать у детей желание употребить наркотические средства, психотропные и одурманивающие вещества, табачные изделия, алкогольную или спиртосодержащую продукцию, принять участие в азартных играх, заниматься проституцией, бродяжничеством или попрошайничеством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41" y="1196310"/>
            <a:ext cx="712214" cy="7807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83" y="1174278"/>
            <a:ext cx="929113" cy="8504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59" y="1152897"/>
            <a:ext cx="842853" cy="86948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236652" y="1367712"/>
            <a:ext cx="1341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местному времени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2969" r="5707" b="-1"/>
          <a:stretch/>
        </p:blipFill>
        <p:spPr>
          <a:xfrm>
            <a:off x="179512" y="1199488"/>
            <a:ext cx="834314" cy="84980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1961" y="3527036"/>
            <a:ext cx="2733134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+mn-lt"/>
              </a:rPr>
              <a:t>ИСКЛЮЧЕНИЕ: </a:t>
            </a:r>
            <a:r>
              <a:rPr lang="ru-RU" sz="1100" b="1" dirty="0">
                <a:solidFill>
                  <a:srgbClr val="002060"/>
                </a:solidFill>
                <a:latin typeface="+mn-lt"/>
              </a:rPr>
              <a:t>программы, доступ к просмотру которых осуществляется исключительно </a:t>
            </a:r>
            <a:r>
              <a:rPr lang="ru-RU" sz="1100" b="1" dirty="0">
                <a:solidFill>
                  <a:srgbClr val="C00000"/>
                </a:solidFill>
                <a:latin typeface="+mn-lt"/>
              </a:rPr>
              <a:t>НА ПЛАТНОЙ ОСНОВЕ </a:t>
            </a:r>
            <a:r>
              <a:rPr lang="ru-RU" sz="1100" b="1" dirty="0">
                <a:solidFill>
                  <a:srgbClr val="002060"/>
                </a:solidFill>
                <a:latin typeface="+mn-lt"/>
              </a:rPr>
              <a:t>с применением декодирующих устройств и демонстрацией соответствующего знака информационной продукции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21446" y="3460177"/>
            <a:ext cx="2091749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+mn-lt"/>
              </a:rPr>
              <a:t>ИСКЛЮЧЕНИЕ: 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</a:rPr>
              <a:t>программы</a:t>
            </a:r>
            <a:r>
              <a:rPr lang="ru-RU" sz="1100" b="1" dirty="0">
                <a:solidFill>
                  <a:srgbClr val="002060"/>
                </a:solidFill>
                <a:latin typeface="+mn-lt"/>
              </a:rPr>
              <a:t>, доступ к просмотру которых осуществляется исключительно с применением декодирующих устройств и демонстрацией соответствующего знака информационной </a:t>
            </a:r>
            <a:r>
              <a:rPr lang="ru-RU" sz="1100" b="1" dirty="0" smtClean="0">
                <a:solidFill>
                  <a:srgbClr val="002060"/>
                </a:solidFill>
                <a:latin typeface="+mn-lt"/>
              </a:rPr>
              <a:t>продукции.</a:t>
            </a:r>
            <a:endParaRPr lang="ru-RU" sz="11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1" name="Рисунок 30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041" y="2188062"/>
            <a:ext cx="306867" cy="232140"/>
          </a:xfrm>
          <a:prstGeom prst="rect">
            <a:avLst/>
          </a:prstGeom>
        </p:spPr>
      </p:pic>
      <p:pic>
        <p:nvPicPr>
          <p:cNvPr id="32" name="Рисунок 31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041" y="2596778"/>
            <a:ext cx="306867" cy="232140"/>
          </a:xfrm>
          <a:prstGeom prst="rect">
            <a:avLst/>
          </a:prstGeom>
        </p:spPr>
      </p:pic>
      <p:pic>
        <p:nvPicPr>
          <p:cNvPr id="33" name="Рисунок 32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7568" y="2044507"/>
            <a:ext cx="306867" cy="232140"/>
          </a:xfrm>
          <a:prstGeom prst="rect">
            <a:avLst/>
          </a:prstGeom>
        </p:spPr>
      </p:pic>
      <p:pic>
        <p:nvPicPr>
          <p:cNvPr id="34" name="Рисунок 33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35968" y="3802403"/>
            <a:ext cx="306867" cy="232140"/>
          </a:xfrm>
          <a:prstGeom prst="rect">
            <a:avLst/>
          </a:prstGeom>
        </p:spPr>
      </p:pic>
      <p:pic>
        <p:nvPicPr>
          <p:cNvPr id="35" name="Рисунок 34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028926" y="3449250"/>
            <a:ext cx="300840" cy="227581"/>
          </a:xfrm>
          <a:prstGeom prst="rect">
            <a:avLst/>
          </a:prstGeom>
        </p:spPr>
      </p:pic>
      <p:pic>
        <p:nvPicPr>
          <p:cNvPr id="36" name="Рисунок 35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2455" y="3057624"/>
            <a:ext cx="306867" cy="187152"/>
          </a:xfrm>
          <a:prstGeom prst="rect">
            <a:avLst/>
          </a:prstGeom>
        </p:spPr>
      </p:pic>
      <p:pic>
        <p:nvPicPr>
          <p:cNvPr id="37" name="Рисунок 36" descr="checkmarkblu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2967" y="2339933"/>
            <a:ext cx="306867" cy="2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48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9" y="2900396"/>
            <a:ext cx="552381" cy="542857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40" y="-10035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95536" y="6209"/>
            <a:ext cx="8582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Федерального закона от 29.12.2010 № 436-ФЗ «О защите детей от информации, причиняющей вред их здоровью и развитию»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20883" y="941734"/>
            <a:ext cx="2731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РАДИОВЕЩАТЕЛЕЙ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1366" y="2352823"/>
            <a:ext cx="20249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маркируются: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641" y="2687421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Радиопрограммы</a:t>
            </a:r>
            <a:r>
              <a:rPr lang="ru-RU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радиопередачи, транслируемые в эфире без предварительной записи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4914" y="3456473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Информационная </a:t>
            </a:r>
            <a:r>
              <a:rPr lang="ru-RU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продукция, имеющая значительную историческую, художественную или иную культурную ценность для общества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48797" y="2372446"/>
            <a:ext cx="27172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3227" y="2744056"/>
            <a:ext cx="36320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Сопровождение </a:t>
            </a:r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текстовым сообщением об ограничении распространения среди детей информации осуществляется вещателем не реже 4 раз в сутки при непрерывном вещании вместе с иными выходными данными  или при каждом выходе в эфир радиопрограммы с иными выходными данными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78518" y="4389184"/>
            <a:ext cx="40577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должен </a:t>
            </a:r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соответствовать возрастной категории, указываемой в звуковом текстовом предупреждении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36333" y="2332978"/>
            <a:ext cx="6655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0615" y="2763206"/>
            <a:ext cx="1817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Звуковое текстовое предупреждение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81733" y="3275268"/>
            <a:ext cx="46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!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08304" y="3306613"/>
            <a:ext cx="19617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Не может накладываться на звуковые сообщения, препятствующие восприятию текстового предупреждения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9" y="1259363"/>
            <a:ext cx="349461" cy="3434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8" y="1839089"/>
            <a:ext cx="349461" cy="3434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1" y="1810323"/>
            <a:ext cx="349461" cy="3434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2" y="1286833"/>
            <a:ext cx="349461" cy="34343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18381" y="1258712"/>
            <a:ext cx="190218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шести лет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8381" y="1838396"/>
            <a:ext cx="23912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тарше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двенадцати лет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14234" y="1283065"/>
            <a:ext cx="26421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тарше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шестнадцати лет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22032" y="1810323"/>
            <a:ext cx="214244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 для детей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03" y="1272801"/>
            <a:ext cx="426649" cy="3722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52" y="1756190"/>
            <a:ext cx="443980" cy="44398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33" y="1784750"/>
            <a:ext cx="380506" cy="38478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4" y="1192034"/>
            <a:ext cx="477324" cy="4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3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accent5">
                <a:lumMod val="75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Соблюдение требований Федерального закона от 23.02.2013 № 15-ФЗ «Об охране здоровья граждан от воздействия окружающего дыма и последствий потребления табака»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8500" r="5113" b="24800"/>
          <a:stretch/>
        </p:blipFill>
        <p:spPr>
          <a:xfrm>
            <a:off x="3216453" y="1445228"/>
            <a:ext cx="2880320" cy="17126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0908" y="1169687"/>
            <a:ext cx="31840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организатор демонстрации должен обеспечить трансляцию социальной рекламы о вреде потребления табака непосредственно перед началом или во время демонстрации такого произведения, такой программы. </a:t>
            </a:r>
          </a:p>
        </p:txBody>
      </p:sp>
      <p:pic>
        <p:nvPicPr>
          <p:cNvPr id="10" name="Рисунок 13" descr="depositphotos_36949865-stock-illustration-sad-cigarette-in-cartoon-styl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7496" r="57539" b="16892"/>
          <a:stretch/>
        </p:blipFill>
        <p:spPr bwMode="auto">
          <a:xfrm>
            <a:off x="3274973" y="2546378"/>
            <a:ext cx="688802" cy="56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6355" t="13986" r="12772" b="9091"/>
          <a:stretch/>
        </p:blipFill>
        <p:spPr>
          <a:xfrm>
            <a:off x="5352707" y="2548290"/>
            <a:ext cx="723125" cy="5917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06813" y="1222502"/>
            <a:ext cx="27371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Социальная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о вреде табака размещается непосредственно перед началом или во время демонстрации произведения, в котором демонстрируются табачные изделия или процесс потребления табака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5322" r="6330" b="-1"/>
          <a:stretch/>
        </p:blipFill>
        <p:spPr bwMode="auto">
          <a:xfrm>
            <a:off x="323528" y="3435846"/>
            <a:ext cx="1411748" cy="98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Фигура, имеющая форму буквы L 19"/>
          <p:cNvSpPr/>
          <p:nvPr/>
        </p:nvSpPr>
        <p:spPr>
          <a:xfrm rot="19294825">
            <a:off x="6066970" y="1016180"/>
            <a:ext cx="360040" cy="504468"/>
          </a:xfrm>
          <a:prstGeom prst="corner">
            <a:avLst>
              <a:gd name="adj1" fmla="val 38805"/>
              <a:gd name="adj2" fmla="val 34986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31646" t="8904" r="30826" b="10618"/>
          <a:stretch/>
        </p:blipFill>
        <p:spPr>
          <a:xfrm>
            <a:off x="31916" y="958926"/>
            <a:ext cx="558028" cy="52327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654112" y="3548425"/>
            <a:ext cx="7464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Аудиовизуальная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продукция,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созданная для детей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должна содержать демонстрацию табачных изделий и процесса потребления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табака.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47664" y="4133821"/>
            <a:ext cx="7393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Аудиовизуальная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продукция, для взрослых  не должна содержать демонстрацию табачных изделий и процесса потребления табака,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это не является частью художественного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замысла.</a:t>
            </a:r>
            <a:endParaRPr lang="ru-RU" sz="1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7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48650" y="38033"/>
            <a:ext cx="5020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«Дни памяти и скорби»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6" y="915566"/>
            <a:ext cx="3328370" cy="30243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79855" y="1564457"/>
            <a:ext cx="5204161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развлекательным программам относятся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 программы, основными признаками которых являются сочетание юмора, азарта, лёгкости, получения удовольствия, наслаждения, эмоционального комфорта. К ним относятся эстрадные и цирковые представления, концерты, ток-шоу, шоу, игры и конкурсы, телевизионные юмористические сериалы, комедийные фильмы и другое.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81839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«Дни памяти и скорби» 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телевидении и радио отменяются развлекательные мероприятия и передачи в течение всего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дня.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79855" y="3391111"/>
            <a:ext cx="529491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считаем возможным трансляцию в эфире радиоканалов, телеканалов утренних и вечерних шоу с исключением из их эфира откровенно развлекательного контента.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74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1115616" y="4738314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078" y="2385806"/>
            <a:ext cx="1505843" cy="371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86" y="2787774"/>
            <a:ext cx="5749026" cy="5730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7864" y="339092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https://vk.com/omkrknpfo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6" y="-6856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8543" y="-22165"/>
            <a:ext cx="60483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Вещательная деятельность</a:t>
            </a:r>
          </a:p>
        </p:txBody>
      </p:sp>
      <p:pic>
        <p:nvPicPr>
          <p:cNvPr id="18" name="Picture 2" descr="C:\Users\risman\Desktop\broadcast_television_advertis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320" y="3055536"/>
            <a:ext cx="1457528" cy="12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104843" y="2779250"/>
            <a:ext cx="2619477" cy="1975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Вещатель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теле- или радиовещания, имеющая лицензию, осуществляющая выпуск теле- или радиопрограмм, включая производство, монтаж, расстановку во времени и трансляцию и (или) ретрансляцию звуковой или аудиовизуальной массовой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трелка вниз 13"/>
          <p:cNvSpPr/>
          <p:nvPr/>
        </p:nvSpPr>
        <p:spPr>
          <a:xfrm rot="16200000">
            <a:off x="3232097" y="3919730"/>
            <a:ext cx="404572" cy="99429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3251350" y="2558389"/>
            <a:ext cx="395534" cy="99429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129326" y="2957744"/>
            <a:ext cx="5014674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Является редакцией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лицензией на вещание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осуществлять распространение телеканала или радиоканала на всей территории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любых средах </a:t>
            </a: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вещания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115678" y="3758786"/>
            <a:ext cx="5011219" cy="11237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редакцией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лицензией на вещание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осуществлять распространение телеканала или радиоканала на территории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определенных среде или средах вещания</a:t>
            </a: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прав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полученных таким вещателем в установленном порядке от редакции телеканала или радиоканала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04842" y="1782820"/>
            <a:ext cx="9022055" cy="953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Телерадиовещание</a:t>
            </a:r>
            <a:r>
              <a:rPr lang="ru-RU" sz="1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-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с использованием электромагнитных волн -  телевизионных программ (телевизионное вещание), звуковых программ (радиовещание) и дополнительной информации, осуществляемое по эфиру (наземным или спутниковым передатчиком) или по кабельным (проводным, цифровым компьютерным и иным) сетям в открытой или закодированной форме, предназначенное для индивидуального приема неограниченным кругом лиц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414581" y="2699106"/>
            <a:ext cx="374722" cy="24931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242731" y="402634"/>
            <a:ext cx="4884167" cy="12599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Телеканал, радиоканал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сформированная в соответствии с сеткой вещания (программой передач) и выходящая в свет (эфир) под постоянным наименованием (названием) и с установленной периодичностью совокупность теле-, радиопрограмм и (или) соответственно иных аудиовизуальных, звуковых сообщений и материалов.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распространения необходима лицензия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1006122"/>
            <a:ext cx="395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!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99716" y="493058"/>
            <a:ext cx="3750514" cy="10726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Радио-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теле-, видео-, кинохроникальная программа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периодических аудио-, аудиовизуальных сообщений и материалов (передач), имеющая постоянное наименование (название) и выходящая в свет (в эфир) не реже одного раза в год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5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939" y="10831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2347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необходимые для осуществления вещательной деятельности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6650" y="879719"/>
            <a:ext cx="2179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регистрации СМИ / выписка из реестровой записи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Бе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76" y="1813510"/>
            <a:ext cx="1638458" cy="2390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95704" y="1125810"/>
            <a:ext cx="2033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с редакцией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Безымянный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2453" y="1785333"/>
            <a:ext cx="1760048" cy="2374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Безымянный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4978" y="1796579"/>
            <a:ext cx="1722380" cy="2374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Безымянный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9866" y="1813271"/>
            <a:ext cx="834311" cy="986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79866" y="3015382"/>
            <a:ext cx="834311" cy="113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069926" y="1146172"/>
            <a:ext cx="2744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осуществление теле- или радиовещания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59311" y="4238289"/>
            <a:ext cx="35976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 лицензия, в отличие от лицензий, в которых указана конкретная (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ые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среда(ы) вещания, подразумевает под собой вещание во всех средах (для реализации вещания необходимо оформить соответствующие приложения)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0016" t="5245" r="29578" b="3534"/>
          <a:stretch/>
        </p:blipFill>
        <p:spPr bwMode="auto">
          <a:xfrm>
            <a:off x="3988793" y="1796579"/>
            <a:ext cx="1757638" cy="2362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18823" y="1137499"/>
            <a:ext cx="2033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Устав редакции СМИ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0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62" y="2495634"/>
            <a:ext cx="1590476" cy="1352381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740" y="5384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55576" y="8907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услуг связи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целей телевизионного и радиовещания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03190" y="4210077"/>
            <a:ext cx="3813548" cy="73866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уведомить лицензирующий орган об операторах связи, осуществляющих трансляцию телеканала,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радиоканала.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7837" y="4163910"/>
            <a:ext cx="542148" cy="830997"/>
          </a:xfrm>
          <a:prstGeom prst="rect">
            <a:avLst/>
          </a:prstGeom>
          <a:noFill/>
          <a:ln>
            <a:solidFill>
              <a:schemeClr val="bg1">
                <a:lumMod val="95000"/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!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92" y="1609383"/>
            <a:ext cx="2133417" cy="15393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09" y="2524724"/>
            <a:ext cx="692865" cy="59290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090545" y="1956207"/>
            <a:ext cx="64807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/>
              <a:t>РИЧ</a:t>
            </a:r>
          </a:p>
          <a:p>
            <a:pPr algn="ctr"/>
            <a:r>
              <a:rPr lang="ru-RU" sz="1050" b="1" dirty="0" smtClean="0"/>
              <a:t>РЭС</a:t>
            </a:r>
          </a:p>
          <a:p>
            <a:pPr algn="ctr"/>
            <a:r>
              <a:rPr lang="ru-RU" sz="1050" b="1" dirty="0" smtClean="0"/>
              <a:t>Связь</a:t>
            </a:r>
            <a:endParaRPr lang="ru-RU" sz="1050" b="1" dirty="0"/>
          </a:p>
        </p:txBody>
      </p:sp>
      <p:grpSp>
        <p:nvGrpSpPr>
          <p:cNvPr id="26" name="Группа 15"/>
          <p:cNvGrpSpPr>
            <a:grpSpLocks/>
          </p:cNvGrpSpPr>
          <p:nvPr/>
        </p:nvGrpSpPr>
        <p:grpSpPr bwMode="auto">
          <a:xfrm>
            <a:off x="3162166" y="1419622"/>
            <a:ext cx="2664297" cy="2577949"/>
            <a:chOff x="2486665" y="1897839"/>
            <a:chExt cx="809595" cy="797493"/>
          </a:xfrm>
        </p:grpSpPr>
        <p:pic>
          <p:nvPicPr>
            <p:cNvPr id="27" name="Picture 2" descr="C:\Users\risman\Desktop\broadcast_television_advertis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2097" y="1897839"/>
              <a:ext cx="755933" cy="795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Прямоугольник 27"/>
            <p:cNvSpPr/>
            <p:nvPr/>
          </p:nvSpPr>
          <p:spPr>
            <a:xfrm>
              <a:off x="2486665" y="1958704"/>
              <a:ext cx="809595" cy="736628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0" y="1596260"/>
            <a:ext cx="1980906" cy="151332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18578" y="934197"/>
            <a:ext cx="3876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вещания без договора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оператором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9098" y="1008136"/>
            <a:ext cx="410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оператором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574" y="3135669"/>
            <a:ext cx="439511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Лицензиат-вещатель является оператором связи и владеет: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использование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радиочастот;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регистрации радиоэлектронного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(сведения о записи в Реестре зарегистрированных РЭС и ВЧУ;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Лицензией на оказание услуг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4613" y="3171824"/>
            <a:ext cx="3758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договору Оператор связи обязуется оказывать Вещателю услуги по приему и передаче сигнала на определенной территории.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6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39552" y="39748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вещательной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9225" y="531254"/>
            <a:ext cx="8075240" cy="67174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сверять во всех вышеуказанных документах: сроки действия разрешительных документов на осуществление деятельности по телерадиовещанию, территорию вещания, частоту, на которой осуществляется вещание!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846" y="139597"/>
            <a:ext cx="506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</a:rPr>
              <a:t>!</a:t>
            </a:r>
            <a:endParaRPr lang="ru-RU" sz="88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разреш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555" y="1689507"/>
            <a:ext cx="995497" cy="1234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внщ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16" y="3291949"/>
            <a:ext cx="982882" cy="1222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24591" y="1456522"/>
            <a:ext cx="1752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Разрешение на частоты</a:t>
            </a:r>
            <a:endParaRPr lang="ru-RU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5232" y="309066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Свидетельство РЭС</a:t>
            </a:r>
            <a:endParaRPr lang="ru-RU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5011" y="2833346"/>
            <a:ext cx="18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Истек срок действия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08" y="4465923"/>
            <a:ext cx="185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Истек срок действия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664198" y="3578528"/>
            <a:ext cx="1296144" cy="5032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617162" y="2062184"/>
            <a:ext cx="1296144" cy="50323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" name="Рисунок 16" descr="Безымянный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0937" y="1771996"/>
            <a:ext cx="920625" cy="1285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Безымянный2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2108" y="1762765"/>
            <a:ext cx="979103" cy="1312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внщ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9403" y="1766388"/>
            <a:ext cx="1042344" cy="1296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Минус 19"/>
          <p:cNvSpPr/>
          <p:nvPr/>
        </p:nvSpPr>
        <p:spPr>
          <a:xfrm>
            <a:off x="2094633" y="1962807"/>
            <a:ext cx="6954572" cy="72008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Аннулирование документов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666770" y="1383605"/>
            <a:ext cx="17612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Лицензия </a:t>
            </a:r>
          </a:p>
          <a:p>
            <a:pPr algn="ctr"/>
            <a:r>
              <a:rPr lang="ru-RU" sz="1100" b="1" dirty="0" smtClean="0"/>
              <a:t>(связная)</a:t>
            </a:r>
            <a:endParaRPr lang="ru-RU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632549" y="1371883"/>
            <a:ext cx="1691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Лицензия (вещательная)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07246" y="1503556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Свидетельство РЭС</a:t>
            </a:r>
            <a:endParaRPr lang="ru-RU" sz="1100" b="1" dirty="0"/>
          </a:p>
        </p:txBody>
      </p:sp>
      <p:pic>
        <p:nvPicPr>
          <p:cNvPr id="24" name="Рисунок 23" descr="Безымянный2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5166" y="3424918"/>
            <a:ext cx="979103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 descr="разреш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5150" y="3441040"/>
            <a:ext cx="981745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Плюс 25"/>
          <p:cNvSpPr/>
          <p:nvPr/>
        </p:nvSpPr>
        <p:spPr>
          <a:xfrm>
            <a:off x="4246518" y="3827507"/>
            <a:ext cx="504056" cy="432048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4202789" y="2376089"/>
            <a:ext cx="504056" cy="432048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люс 27"/>
          <p:cNvSpPr/>
          <p:nvPr/>
        </p:nvSpPr>
        <p:spPr>
          <a:xfrm>
            <a:off x="6242852" y="2368093"/>
            <a:ext cx="504056" cy="432048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люс 28"/>
          <p:cNvSpPr/>
          <p:nvPr/>
        </p:nvSpPr>
        <p:spPr>
          <a:xfrm>
            <a:off x="6290175" y="3834958"/>
            <a:ext cx="504056" cy="432048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Безымянный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9403" y="3407336"/>
            <a:ext cx="1042344" cy="1296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6640811" y="3039838"/>
            <a:ext cx="1695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Лицензия </a:t>
            </a:r>
          </a:p>
          <a:p>
            <a:pPr algn="ctr"/>
            <a:r>
              <a:rPr lang="ru-RU" sz="1100" b="1" dirty="0" smtClean="0"/>
              <a:t>(связная)</a:t>
            </a:r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605819" y="3164374"/>
            <a:ext cx="1691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Разрешение на частоты</a:t>
            </a:r>
            <a:endParaRPr lang="ru-RU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659324" y="3057148"/>
            <a:ext cx="1691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Лицензия (вещательная)</a:t>
            </a:r>
            <a:endParaRPr lang="ru-RU" sz="1100" b="1" dirty="0"/>
          </a:p>
        </p:txBody>
      </p:sp>
      <p:sp>
        <p:nvSpPr>
          <p:cNvPr id="34" name="Минус 33"/>
          <p:cNvSpPr/>
          <p:nvPr/>
        </p:nvSpPr>
        <p:spPr>
          <a:xfrm>
            <a:off x="2117847" y="3406897"/>
            <a:ext cx="6881245" cy="72008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Аннулирование документов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74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39" y="2063019"/>
            <a:ext cx="2331922" cy="2217612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5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74511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Вещание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определенной среде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31006" y="692707"/>
            <a:ext cx="1775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Среды вещания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04522" y="2604204"/>
            <a:ext cx="165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Аналоговое и цифровое вещание это способы подачи сигнала.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7015049" y="2347879"/>
            <a:ext cx="318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28348" t="12086" r="30219" b="36374"/>
          <a:stretch/>
        </p:blipFill>
        <p:spPr bwMode="auto">
          <a:xfrm>
            <a:off x="314618" y="2604204"/>
            <a:ext cx="2461260" cy="172212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502" y="1238477"/>
            <a:ext cx="3101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внесения конкретных частот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только кабельное вещание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0990" y="1781988"/>
            <a:ext cx="2777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конкретных частот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наземное эфирное вещание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кабельное вещание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1019" y="653702"/>
            <a:ext cx="3014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 лицензия дает право: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62356" y="1099926"/>
            <a:ext cx="2372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Эфирное наземное вещание;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2356" y="1407703"/>
            <a:ext cx="2302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Эфирное спутниковое вещание;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88682" y="1861088"/>
            <a:ext cx="17856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Кабельное вещание;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07983" y="2179713"/>
            <a:ext cx="1766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Проводное вещание.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 b="-2"/>
          <a:stretch/>
        </p:blipFill>
        <p:spPr>
          <a:xfrm>
            <a:off x="3513661" y="799869"/>
            <a:ext cx="3069131" cy="22664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20922"/>
          <a:stretch/>
        </p:blipFill>
        <p:spPr bwMode="auto">
          <a:xfrm>
            <a:off x="2606087" y="3108068"/>
            <a:ext cx="4884277" cy="201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142678" y="3446783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в информационно-телекоммуникационной сети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Интернет" может быть зарегистрирован как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в соответствии с Законом о СМИ. Сайт в информационно-телекоммуникационной сети "Интернет", не зарегистрированный в качестве средства массовой информации, средством массовой информации не является.</a:t>
            </a:r>
          </a:p>
        </p:txBody>
      </p:sp>
    </p:spTree>
    <p:extLst>
      <p:ext uri="{BB962C8B-B14F-4D97-AF65-F5344CB8AC3E}">
        <p14:creationId xmlns:p14="http://schemas.microsoft.com/office/powerpoint/2010/main" val="343247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0150"/>
            <a:ext cx="7010399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00935" y="-32616"/>
            <a:ext cx="7460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в лицензирующий орган сведений об операторах связи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289" y="1588895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Уведомление об операторе связи</a:t>
            </a:r>
            <a:endParaRPr lang="ru-RU" sz="12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6725" y="1588895"/>
            <a:ext cx="3967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Уведомление о предоставлении сведений о расторжении договора с оператором связи</a:t>
            </a:r>
            <a:endParaRPr lang="ru-RU" sz="11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7603" y="599334"/>
            <a:ext cx="8806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Приказом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Роскомнадзора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17.01.2012 N 11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представления вещателем в лицензирующий орган сведений об операторах связи, осуществляющих трансляцию телеканала, радиоканала по договору с вещателем таких телеканала или радиоканала, и о лицах, распространяющих телеканал, радиоканал в неизменном виде по договору с вещателем таких телеканала или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радиоканала» определяет процедуру уведомления вещателем Федеральной службы по надзору в сфере связи, информационных технологий и массовых коммуникаций об операторах связи.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28834" r="15828" b="15015"/>
          <a:stretch/>
        </p:blipFill>
        <p:spPr>
          <a:xfrm>
            <a:off x="5436096" y="2758372"/>
            <a:ext cx="3423471" cy="183865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Рисунок 12"/>
          <p:cNvPicPr/>
          <p:nvPr/>
        </p:nvPicPr>
        <p:blipFill rotWithShape="1">
          <a:blip r:embed="rId4"/>
          <a:srcRect l="19037" t="15812" r="16321" b="30830"/>
          <a:stretch/>
        </p:blipFill>
        <p:spPr bwMode="auto">
          <a:xfrm>
            <a:off x="227603" y="2743682"/>
            <a:ext cx="2904238" cy="16465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5"/>
          <a:srcRect l="21789" t="19620" r="42409" b="64275"/>
          <a:stretch/>
        </p:blipFill>
        <p:spPr bwMode="auto">
          <a:xfrm>
            <a:off x="237135" y="1893004"/>
            <a:ext cx="2894706" cy="8382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5" t="53393" r="2171" b="10622"/>
          <a:stretch/>
        </p:blipFill>
        <p:spPr>
          <a:xfrm>
            <a:off x="5436096" y="2024872"/>
            <a:ext cx="3428947" cy="72008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13820" y="4366197"/>
            <a:ext cx="3339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Направляется в срок не позднее 10 дней с даты начала трансляции или распространения.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92079" y="4622539"/>
            <a:ext cx="3852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Направляется в срок не позднее чем за 30 дней до даты прекращения трансляции или распространения.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07022" y="1635062"/>
            <a:ext cx="2208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Формы уведомлений, в соответствии с ПРИКАЗОМ </a:t>
            </a:r>
            <a:r>
              <a:rPr lang="ru-RU" sz="1000" b="1" dirty="0">
                <a:solidFill>
                  <a:srgbClr val="C00000"/>
                </a:solidFill>
              </a:rPr>
              <a:t>РОСКОМНАДЗОРА ОТ 03.06.2013 N 591 "ОБ УТВЕРЖДЕНИИ ТИПОВЫХ ФОРМ ДОКУМЕНТОВ, ИСПОЛЬЗУЕМЫХ ФЕДЕРАЛЬНОЙ СЛУЖБОЙ ПО НАДЗОРУ В СФЕРЕ СВЯЗИ, ИНФОРМАЦИОННЫХ ТЕХНОЛОГИЙ И МАССОВЫХ КОММУНИКАЦИЙ В ПРОЦЕССЕ ЛИЦЕНЗИРОВАНИЯ ОТДЕЛЬНЫХ ВИДОВ ДЕЯТЕЛЬНОСТИ" </a:t>
            </a:r>
          </a:p>
        </p:txBody>
      </p:sp>
    </p:spTree>
    <p:extLst>
      <p:ext uri="{BB962C8B-B14F-4D97-AF65-F5344CB8AC3E}">
        <p14:creationId xmlns:p14="http://schemas.microsoft.com/office/powerpoint/2010/main" val="2744832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7174</TotalTime>
  <Words>4482</Words>
  <Application>Microsoft Office PowerPoint</Application>
  <PresentationFormat>Экран (16:9)</PresentationFormat>
  <Paragraphs>405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 Unicode MS</vt:lpstr>
      <vt:lpstr>Arial</vt:lpstr>
      <vt:lpstr>Arial Narrow</vt:lpstr>
      <vt:lpstr>Calibri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Соблюдение требований ст. 11 Закона РФ от 27.12.1991 N 2124-1 «О средствах массовой информации»</vt:lpstr>
      <vt:lpstr>Ст.19.1 закона о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«бегущей строке» в эфире федеральных и региональных телеканалов</vt:lpstr>
      <vt:lpstr>Основания внесения изменений в лицензию</vt:lpstr>
      <vt:lpstr>Презентация PowerPoint</vt:lpstr>
      <vt:lpstr>Презентация PowerPoint</vt:lpstr>
      <vt:lpstr>Презентация PowerPoint</vt:lpstr>
      <vt:lpstr>Соблюдение требований Федерального закона от 23.02.2013 № 15-ФЗ «Об охране здоровья граждан от воздействия окружающего дыма и последствий потребления табака»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User</cp:lastModifiedBy>
  <cp:revision>1215</cp:revision>
  <cp:lastPrinted>2019-08-15T07:01:58Z</cp:lastPrinted>
  <dcterms:modified xsi:type="dcterms:W3CDTF">2019-09-09T12:43:17Z</dcterms:modified>
</cp:coreProperties>
</file>